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5" r:id="rId7"/>
    <p:sldId id="278" r:id="rId8"/>
    <p:sldId id="266" r:id="rId9"/>
    <p:sldId id="280" r:id="rId10"/>
    <p:sldId id="282" r:id="rId11"/>
    <p:sldId id="269" r:id="rId12"/>
    <p:sldId id="281" r:id="rId13"/>
    <p:sldId id="267" r:id="rId14"/>
    <p:sldId id="268" r:id="rId15"/>
    <p:sldId id="270" r:id="rId16"/>
    <p:sldId id="271" r:id="rId17"/>
    <p:sldId id="28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7C8"/>
    <a:srgbClr val="C5E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 err="1">
                <a:solidFill>
                  <a:schemeClr val="bg1"/>
                </a:solidFill>
              </a:rPr>
              <a:t>Increase</a:t>
            </a:r>
            <a:r>
              <a:rPr lang="sk-SK" dirty="0">
                <a:solidFill>
                  <a:schemeClr val="bg1"/>
                </a:solidFill>
              </a:rPr>
              <a:t> in</a:t>
            </a:r>
            <a:r>
              <a:rPr lang="sk-SK" baseline="0" dirty="0">
                <a:solidFill>
                  <a:schemeClr val="bg1"/>
                </a:solidFill>
              </a:rPr>
              <a:t> </a:t>
            </a:r>
            <a:r>
              <a:rPr lang="sk-SK" baseline="0" dirty="0" err="1">
                <a:solidFill>
                  <a:schemeClr val="bg1"/>
                </a:solidFill>
              </a:rPr>
              <a:t>the</a:t>
            </a:r>
            <a:r>
              <a:rPr lang="sk-SK" baseline="0" dirty="0">
                <a:solidFill>
                  <a:schemeClr val="bg1"/>
                </a:solidFill>
              </a:rPr>
              <a:t> </a:t>
            </a:r>
            <a:r>
              <a:rPr lang="sk-SK" baseline="0" dirty="0" err="1">
                <a:solidFill>
                  <a:schemeClr val="bg1"/>
                </a:solidFill>
              </a:rPr>
              <a:t>number</a:t>
            </a:r>
            <a:r>
              <a:rPr lang="sk-SK" baseline="0" dirty="0">
                <a:solidFill>
                  <a:schemeClr val="bg1"/>
                </a:solidFill>
              </a:rPr>
              <a:t> of </a:t>
            </a:r>
            <a:r>
              <a:rPr lang="sk-SK" baseline="0" dirty="0" err="1">
                <a:solidFill>
                  <a:schemeClr val="bg1"/>
                </a:solidFill>
              </a:rPr>
              <a:t>employees</a:t>
            </a:r>
            <a:endParaRPr lang="sk-SK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1754258719736306"/>
          <c:y val="1.6896142941977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Number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2015</c:v>
                </c:pt>
                <c:pt idx="2">
                  <c:v>2018</c:v>
                </c:pt>
                <c:pt idx="3">
                  <c:v>2020</c:v>
                </c:pt>
                <c:pt idx="4">
                  <c:v>2024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7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8-4C60-826B-13C00457FE1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2015</c:v>
                </c:pt>
                <c:pt idx="2">
                  <c:v>2018</c:v>
                </c:pt>
                <c:pt idx="3">
                  <c:v>2020</c:v>
                </c:pt>
                <c:pt idx="4">
                  <c:v>2024</c:v>
                </c:pt>
              </c:numCache>
            </c:numRef>
          </c:cat>
          <c:val>
            <c:numRef>
              <c:f>List1!$C$2:$C$6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DD48-4C60-826B-13C00457FE19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2015</c:v>
                </c:pt>
                <c:pt idx="2">
                  <c:v>2018</c:v>
                </c:pt>
                <c:pt idx="3">
                  <c:v>2020</c:v>
                </c:pt>
                <c:pt idx="4">
                  <c:v>2024</c:v>
                </c:pt>
              </c:numCache>
            </c:numRef>
          </c:cat>
          <c:val>
            <c:numRef>
              <c:f>List1!$D$2:$D$6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DD48-4C60-826B-13C00457F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8083672"/>
        <c:axId val="694135440"/>
      </c:barChart>
      <c:catAx>
        <c:axId val="45808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94135440"/>
        <c:crosses val="autoZero"/>
        <c:auto val="1"/>
        <c:lblAlgn val="ctr"/>
        <c:lblOffset val="100"/>
        <c:noMultiLvlLbl val="0"/>
      </c:catAx>
      <c:valAx>
        <c:axId val="69413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808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CA8D1-3DC7-4724-BB57-EBAFDECC4F1C}" type="datetimeFigureOut">
              <a:rPr lang="sk-SK" smtClean="0"/>
              <a:t>7. 11. 2024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41DDB-315C-4EFE-9A4E-67EAFB7685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594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3729-8244-43AA-A333-47E91742003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1A63-6960-439D-9615-7E218CE2A403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77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3729-8244-43AA-A333-47E91742003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1A63-6960-439D-9615-7E218CE2A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09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3729-8244-43AA-A333-47E91742003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1A63-6960-439D-9615-7E218CE2A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387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3729-8244-43AA-A333-47E91742003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1A63-6960-439D-9615-7E218CE2A40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240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3729-8244-43AA-A333-47E91742003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1A63-6960-439D-9615-7E218CE2A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807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3729-8244-43AA-A333-47E91742003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1A63-6960-439D-9615-7E218CE2A40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6222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3729-8244-43AA-A333-47E91742003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1A63-6960-439D-9615-7E218CE2A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641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3729-8244-43AA-A333-47E91742003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1A63-6960-439D-9615-7E218CE2A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08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3729-8244-43AA-A333-47E91742003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1A63-6960-439D-9615-7E218CE2A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06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3729-8244-43AA-A333-47E91742003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1A63-6960-439D-9615-7E218CE2A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84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3729-8244-43AA-A333-47E91742003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1A63-6960-439D-9615-7E218CE2A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3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3729-8244-43AA-A333-47E91742003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1A63-6960-439D-9615-7E218CE2A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8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3729-8244-43AA-A333-47E91742003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1A63-6960-439D-9615-7E218CE2A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4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3729-8244-43AA-A333-47E91742003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1A63-6960-439D-9615-7E218CE2A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80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3729-8244-43AA-A333-47E91742003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1A63-6960-439D-9615-7E218CE2A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58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3729-8244-43AA-A333-47E91742003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1A63-6960-439D-9615-7E218CE2A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8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3729-8244-43AA-A333-47E91742003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1A63-6960-439D-9615-7E218CE2A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93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9473729-8244-43AA-A333-47E91742003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5B1A63-6960-439D-9615-7E218CE2A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k.m.wikipedia.org/wiki/S%C3%BAbor:Ikea_logo.svg" TargetMode="External"/><Relationship Id="rId2" Type="http://schemas.openxmlformats.org/officeDocument/2006/relationships/hyperlink" Target="https://stevensconsulting.s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KPMG" TargetMode="External"/><Relationship Id="rId4" Type="http://schemas.openxmlformats.org/officeDocument/2006/relationships/hyperlink" Target="https://deltaspike.io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2000">
              <a:schemeClr val="tx2">
                <a:lumMod val="40000"/>
                <a:lumOff val="60000"/>
              </a:schemeClr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A496-FA72-A0B9-48C9-6342A5ABA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97" y="2912883"/>
            <a:ext cx="9930581" cy="1032234"/>
          </a:xfrm>
        </p:spPr>
        <p:txBody>
          <a:bodyPr>
            <a:normAutofit fontScale="90000"/>
          </a:bodyPr>
          <a:lstStyle/>
          <a:p>
            <a:r>
              <a:rPr lang="sk-SK" sz="7200" b="1" dirty="0">
                <a:solidFill>
                  <a:schemeClr val="bg1"/>
                </a:solidFill>
                <a:latin typeface="Caladea" panose="02040503050406030204" pitchFamily="18" charset="0"/>
              </a:rPr>
              <a:t>Report </a:t>
            </a:r>
            <a:r>
              <a:rPr lang="sk-SK" sz="7200" b="1" dirty="0" err="1">
                <a:solidFill>
                  <a:schemeClr val="bg1"/>
                </a:solidFill>
                <a:latin typeface="Caladea" panose="02040503050406030204" pitchFamily="18" charset="0"/>
              </a:rPr>
              <a:t>from</a:t>
            </a:r>
            <a:r>
              <a:rPr lang="sk-SK" sz="7200" b="1" dirty="0">
                <a:solidFill>
                  <a:schemeClr val="bg1"/>
                </a:solidFill>
                <a:latin typeface="Caladea" panose="02040503050406030204" pitchFamily="18" charset="0"/>
              </a:rPr>
              <a:t> </a:t>
            </a:r>
            <a:r>
              <a:rPr lang="sk-SK" sz="7200" b="1" dirty="0" err="1">
                <a:solidFill>
                  <a:schemeClr val="bg1"/>
                </a:solidFill>
                <a:latin typeface="Caladea" panose="02040503050406030204" pitchFamily="18" charset="0"/>
              </a:rPr>
              <a:t>Internship</a:t>
            </a:r>
            <a:endParaRPr lang="en-GB" sz="7200" b="1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22943-B27F-C3EE-FB25-30831EE10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390" y="5555391"/>
            <a:ext cx="2915265" cy="1139646"/>
          </a:xfrm>
        </p:spPr>
        <p:txBody>
          <a:bodyPr>
            <a:normAutofit fontScale="92500" lnSpcReduction="20000"/>
          </a:bodyPr>
          <a:lstStyle/>
          <a:p>
            <a:r>
              <a:rPr lang="sk-SK" sz="2000" dirty="0">
                <a:solidFill>
                  <a:schemeClr val="bg1"/>
                </a:solidFill>
                <a:latin typeface="Caladea" panose="02040503050406030204" pitchFamily="18" charset="0"/>
              </a:rPr>
              <a:t>Michal Bergel</a:t>
            </a:r>
          </a:p>
          <a:p>
            <a:r>
              <a:rPr lang="sk-SK" sz="2000" dirty="0">
                <a:solidFill>
                  <a:schemeClr val="bg1"/>
                </a:solidFill>
                <a:latin typeface="Caladea" panose="02040503050406030204" pitchFamily="18" charset="0"/>
              </a:rPr>
              <a:t>V. Á</a:t>
            </a:r>
          </a:p>
          <a:p>
            <a:r>
              <a:rPr lang="sk-SK" sz="2000" dirty="0">
                <a:solidFill>
                  <a:schemeClr val="bg1"/>
                </a:solidFill>
                <a:latin typeface="Caladea" panose="02040503050406030204" pitchFamily="18" charset="0"/>
              </a:rPr>
              <a:t>2024</a:t>
            </a:r>
            <a:r>
              <a:rPr lang="en-GB" sz="2000" i="0" dirty="0">
                <a:solidFill>
                  <a:schemeClr val="bg1"/>
                </a:solidFill>
                <a:effectLst/>
                <a:latin typeface="Caladea" panose="02040503050406030204" pitchFamily="18" charset="0"/>
              </a:rPr>
              <a:t>/</a:t>
            </a:r>
            <a:r>
              <a:rPr lang="sk-SK" sz="2000" i="0" dirty="0">
                <a:solidFill>
                  <a:schemeClr val="bg1"/>
                </a:solidFill>
                <a:effectLst/>
                <a:latin typeface="Caladea" panose="02040503050406030204" pitchFamily="18" charset="0"/>
              </a:rPr>
              <a:t>25</a:t>
            </a:r>
            <a:endParaRPr lang="en-GB" sz="2000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87B763-6006-9C7F-49E4-EE6D1F90A2E9}"/>
              </a:ext>
            </a:extLst>
          </p:cNvPr>
          <p:cNvSpPr txBox="1">
            <a:spLocks/>
          </p:cNvSpPr>
          <p:nvPr/>
        </p:nvSpPr>
        <p:spPr>
          <a:xfrm>
            <a:off x="4041058" y="3760256"/>
            <a:ext cx="6626942" cy="906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400" dirty="0">
                <a:solidFill>
                  <a:schemeClr val="bg1"/>
                </a:solidFill>
                <a:latin typeface="Caladea" panose="02040503050406030204" pitchFamily="18" charset="0"/>
              </a:rPr>
              <a:t>Stevens Consulting Group</a:t>
            </a:r>
            <a:endParaRPr lang="en-GB" sz="4400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pic>
        <p:nvPicPr>
          <p:cNvPr id="1028" name="Picture 4" descr="UHR the Swedish National Agency for Erasmus+ - Swedish Council for Higher  Education">
            <a:extLst>
              <a:ext uri="{FF2B5EF4-FFF2-40B4-BE49-F238E27FC236}">
                <a16:creationId xmlns:a16="http://schemas.microsoft.com/office/drawing/2014/main" id="{1148C51B-330B-D156-F425-A04903C5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901" y="735941"/>
            <a:ext cx="5100638" cy="145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81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EA7FE6-0FBC-B9CB-0098-72D2CE0A3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0AE6-567D-B369-6BB0-31241379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045" y="-220981"/>
            <a:ext cx="9969910" cy="1507067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 err="1">
                <a:solidFill>
                  <a:schemeClr val="bg1"/>
                </a:solidFill>
                <a:latin typeface="Caladea" panose="02040503050406030204" pitchFamily="18" charset="0"/>
              </a:rPr>
              <a:t>Performed</a:t>
            </a:r>
            <a:r>
              <a:rPr lang="sk-SK" sz="4800" b="1" dirty="0">
                <a:solidFill>
                  <a:schemeClr val="bg1"/>
                </a:solidFill>
                <a:latin typeface="Caladea" panose="02040503050406030204" pitchFamily="18" charset="0"/>
              </a:rPr>
              <a:t> </a:t>
            </a:r>
            <a:r>
              <a:rPr lang="sk-SK" sz="4800" b="1" dirty="0" err="1">
                <a:solidFill>
                  <a:schemeClr val="bg1"/>
                </a:solidFill>
                <a:latin typeface="Caladea" panose="02040503050406030204" pitchFamily="18" charset="0"/>
              </a:rPr>
              <a:t>activities</a:t>
            </a:r>
            <a:endParaRPr lang="en-GB" sz="4800" b="1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B95694C-07DF-3913-4FAD-3D612C95F6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091" y="1201498"/>
            <a:ext cx="9041984" cy="50044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7935798-775B-C1B6-F9FA-126A7324EA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092" y="1166004"/>
            <a:ext cx="9041983" cy="50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3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3825-373D-5651-32C2-2A8F8E34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34" y="-261621"/>
            <a:ext cx="9969910" cy="1507067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 err="1">
                <a:solidFill>
                  <a:schemeClr val="bg1"/>
                </a:solidFill>
                <a:latin typeface="Caladea" panose="02040503050406030204" pitchFamily="18" charset="0"/>
              </a:rPr>
              <a:t>Workplace</a:t>
            </a:r>
            <a:endParaRPr lang="en-GB" sz="4800" b="1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51D481D-B8C9-035B-7609-D484EA7AF5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456" y="924560"/>
            <a:ext cx="4408078" cy="57543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53B379-6338-101F-23EC-87626D9C3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846" y="1070247"/>
            <a:ext cx="7283943" cy="546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0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0FC3F6-DABC-4C6A-AF57-C97CF02E4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04D1-DBF2-77F3-87BC-40D77829D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045" y="-149861"/>
            <a:ext cx="9969910" cy="1507067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 err="1">
                <a:solidFill>
                  <a:schemeClr val="bg1"/>
                </a:solidFill>
                <a:latin typeface="Caladea" panose="02040503050406030204" pitchFamily="18" charset="0"/>
              </a:rPr>
              <a:t>Visiting</a:t>
            </a:r>
            <a:r>
              <a:rPr lang="sk-SK" sz="4800" b="1" dirty="0">
                <a:solidFill>
                  <a:schemeClr val="bg1"/>
                </a:solidFill>
                <a:latin typeface="Caladea" panose="02040503050406030204" pitchFamily="18" charset="0"/>
              </a:rPr>
              <a:t> </a:t>
            </a:r>
            <a:r>
              <a:rPr lang="sk-SK" sz="4800" b="1" dirty="0" err="1">
                <a:solidFill>
                  <a:schemeClr val="bg1"/>
                </a:solidFill>
                <a:latin typeface="Caladea" panose="02040503050406030204" pitchFamily="18" charset="0"/>
              </a:rPr>
              <a:t>sustainbale</a:t>
            </a:r>
            <a:r>
              <a:rPr lang="sk-SK" sz="4800" b="1" dirty="0">
                <a:solidFill>
                  <a:schemeClr val="bg1"/>
                </a:solidFill>
                <a:latin typeface="Caladea" panose="02040503050406030204" pitchFamily="18" charset="0"/>
              </a:rPr>
              <a:t> </a:t>
            </a:r>
            <a:r>
              <a:rPr lang="sk-SK" sz="4800" b="1" dirty="0" err="1">
                <a:solidFill>
                  <a:schemeClr val="bg1"/>
                </a:solidFill>
                <a:latin typeface="Caladea" panose="02040503050406030204" pitchFamily="18" charset="0"/>
              </a:rPr>
              <a:t>shops</a:t>
            </a:r>
            <a:endParaRPr lang="en-GB" sz="4800" b="1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24FDAA5-C6CF-376B-B9F2-B1C33A93F5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06" y="1187888"/>
            <a:ext cx="4029981" cy="537330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CDED80B-6720-6729-271F-9808221357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770" y="1190174"/>
            <a:ext cx="3817639" cy="537330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3777327-256A-EBF2-79C1-204575176A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892" y="1187888"/>
            <a:ext cx="3844802" cy="537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3825-373D-5651-32C2-2A8F8E34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045" y="114299"/>
            <a:ext cx="9969910" cy="1507067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Caladea" panose="02040503050406030204" pitchFamily="18" charset="0"/>
              </a:rPr>
              <a:t>diary – 1. week</a:t>
            </a:r>
            <a:endParaRPr lang="en-GB" sz="4800" b="1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pic>
        <p:nvPicPr>
          <p:cNvPr id="3" name="Obrázek 2" descr="Obsah obrázku text, rukopis, Paralelní, křížovky&#10;&#10;Popis byl vytvořen automaticky">
            <a:extLst>
              <a:ext uri="{FF2B5EF4-FFF2-40B4-BE49-F238E27FC236}">
                <a16:creationId xmlns:a16="http://schemas.microsoft.com/office/drawing/2014/main" id="{5132A80B-C875-32A0-57C2-8C637BCAF8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237" y="1182254"/>
            <a:ext cx="10055718" cy="545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9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3825-373D-5651-32C2-2A8F8E34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045" y="114299"/>
            <a:ext cx="9969910" cy="1507067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Caladea" panose="02040503050406030204" pitchFamily="18" charset="0"/>
              </a:rPr>
              <a:t>diary – 2. week</a:t>
            </a:r>
            <a:endParaRPr lang="en-GB" sz="4800" b="1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pic>
        <p:nvPicPr>
          <p:cNvPr id="3" name="Obrázek 2" descr="Obsah obrázku text, rukopis, číslo, Paralelní&#10;&#10;Popis byl vytvořen automaticky">
            <a:extLst>
              <a:ext uri="{FF2B5EF4-FFF2-40B4-BE49-F238E27FC236}">
                <a16:creationId xmlns:a16="http://schemas.microsoft.com/office/drawing/2014/main" id="{E35BB0E3-E349-06E7-0DDA-879AA57AB0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43" y="1173468"/>
            <a:ext cx="9969911" cy="54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31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3825-373D-5651-32C2-2A8F8E34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045" y="114299"/>
            <a:ext cx="9969910" cy="1507067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Caladea" panose="02040503050406030204" pitchFamily="18" charset="0"/>
              </a:rPr>
              <a:t>The benefits of </a:t>
            </a:r>
            <a:r>
              <a:rPr lang="sk-SK" sz="4800" b="1" dirty="0" err="1">
                <a:solidFill>
                  <a:schemeClr val="bg1"/>
                </a:solidFill>
                <a:latin typeface="Caladea" panose="02040503050406030204" pitchFamily="18" charset="0"/>
              </a:rPr>
              <a:t>Internship</a:t>
            </a:r>
            <a:endParaRPr lang="en-GB" sz="4800" b="1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91B39DB-CA09-6E6A-CDFC-6A3E2EBC29A9}"/>
              </a:ext>
            </a:extLst>
          </p:cNvPr>
          <p:cNvSpPr txBox="1"/>
          <p:nvPr/>
        </p:nvSpPr>
        <p:spPr>
          <a:xfrm>
            <a:off x="917575" y="1521883"/>
            <a:ext cx="96585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During </a:t>
            </a:r>
            <a:r>
              <a:rPr lang="sk-SK" sz="3200" dirty="0">
                <a:solidFill>
                  <a:schemeClr val="bg1"/>
                </a:solidFill>
              </a:rPr>
              <a:t>my</a:t>
            </a:r>
            <a:r>
              <a:rPr lang="en-US" sz="3200" dirty="0">
                <a:solidFill>
                  <a:schemeClr val="bg1"/>
                </a:solidFill>
              </a:rPr>
              <a:t> 2-week </a:t>
            </a:r>
            <a:r>
              <a:rPr lang="sk-SK" sz="3200" dirty="0" err="1">
                <a:solidFill>
                  <a:schemeClr val="bg1"/>
                </a:solidFill>
              </a:rPr>
              <a:t>internship</a:t>
            </a:r>
            <a:r>
              <a:rPr lang="en-US" sz="3200" dirty="0">
                <a:solidFill>
                  <a:schemeClr val="bg1"/>
                </a:solidFill>
              </a:rPr>
              <a:t> abroad I had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the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opportunit</a:t>
            </a:r>
            <a:r>
              <a:rPr lang="sk-SK" sz="3200" dirty="0">
                <a:solidFill>
                  <a:schemeClr val="bg1"/>
                </a:solidFill>
              </a:rPr>
              <a:t>y</a:t>
            </a:r>
            <a:r>
              <a:rPr lang="en-US" sz="3200" dirty="0">
                <a:solidFill>
                  <a:schemeClr val="bg1"/>
                </a:solidFill>
              </a:rPr>
              <a:t> to improve my language skills</a:t>
            </a:r>
            <a:endParaRPr lang="sk-SK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 learn</a:t>
            </a:r>
            <a:r>
              <a:rPr lang="sk-SK" sz="3200" dirty="0" err="1">
                <a:solidFill>
                  <a:schemeClr val="bg1"/>
                </a:solidFill>
              </a:rPr>
              <a:t>ed</a:t>
            </a:r>
            <a:r>
              <a:rPr lang="en-US" sz="3200" dirty="0">
                <a:solidFill>
                  <a:schemeClr val="bg1"/>
                </a:solidFill>
              </a:rPr>
              <a:t> how to research information and create appropriate presentations based on it</a:t>
            </a:r>
            <a:endParaRPr lang="sk-SK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 </a:t>
            </a:r>
            <a:r>
              <a:rPr lang="sk-SK" sz="3200" dirty="0" err="1">
                <a:solidFill>
                  <a:schemeClr val="bg1"/>
                </a:solidFill>
              </a:rPr>
              <a:t>got</a:t>
            </a:r>
            <a:r>
              <a:rPr lang="sk-SK" sz="3200" dirty="0">
                <a:solidFill>
                  <a:schemeClr val="bg1"/>
                </a:solidFill>
              </a:rPr>
              <a:t> to </a:t>
            </a:r>
            <a:r>
              <a:rPr lang="sk-SK" sz="3200" dirty="0" err="1">
                <a:solidFill>
                  <a:schemeClr val="bg1"/>
                </a:solidFill>
              </a:rPr>
              <a:t>know</a:t>
            </a:r>
            <a:r>
              <a:rPr lang="en-US" sz="3200" dirty="0">
                <a:solidFill>
                  <a:schemeClr val="bg1"/>
                </a:solidFill>
              </a:rPr>
              <a:t> work life in Sweden</a:t>
            </a:r>
            <a:endParaRPr lang="sk-SK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My</a:t>
            </a:r>
            <a:r>
              <a:rPr lang="en-US" sz="3200" dirty="0">
                <a:solidFill>
                  <a:schemeClr val="bg1"/>
                </a:solidFill>
              </a:rPr>
              <a:t> independence, responsibility and adaptability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skills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have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improved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3825-373D-5651-32C2-2A8F8E34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045" y="114299"/>
            <a:ext cx="9969910" cy="1507067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Caladea" panose="02040503050406030204" pitchFamily="18" charset="0"/>
              </a:rPr>
              <a:t>resources</a:t>
            </a:r>
            <a:endParaRPr lang="en-GB" sz="4800" b="1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52463EE-E4FC-1690-24CC-A5CDFE6AE983}"/>
              </a:ext>
            </a:extLst>
          </p:cNvPr>
          <p:cNvSpPr txBox="1"/>
          <p:nvPr/>
        </p:nvSpPr>
        <p:spPr>
          <a:xfrm>
            <a:off x="1352550" y="1621366"/>
            <a:ext cx="92011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  <a:hlinkClick r:id="rId2"/>
              </a:rPr>
              <a:t>https://stevensconsulting.se/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chemeClr val="bg1"/>
                </a:solidFill>
                <a:hlinkClick r:id="rId3"/>
              </a:rPr>
              <a:t>https://sk.m.wikipedia.org/wiki/S%C3%BAbor:Ikea_logo.svg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chemeClr val="bg1"/>
                </a:solidFill>
                <a:hlinkClick r:id="rId4"/>
              </a:rPr>
              <a:t>https://deltaspike.io/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chemeClr val="bg1"/>
                </a:solidFill>
                <a:hlinkClick r:id="rId5"/>
              </a:rPr>
              <a:t>https://en.wikipedia.org/wiki/KPMG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err="1">
                <a:solidFill>
                  <a:schemeClr val="bg1"/>
                </a:solidFill>
              </a:rPr>
              <a:t>Own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resources</a:t>
            </a:r>
            <a:endParaRPr lang="sk-SK" sz="2400" dirty="0">
              <a:solidFill>
                <a:schemeClr val="bg1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4626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6421BC-0D94-F8B2-01EB-30C7CBEB6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E845549-063F-66CA-85E6-216D0ED25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225" y="2275416"/>
            <a:ext cx="7829549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sk-SK" sz="7200" b="1">
                <a:solidFill>
                  <a:schemeClr val="bg1"/>
                </a:solidFill>
              </a:rPr>
              <a:t>Thank you for your attention</a:t>
            </a:r>
            <a:endParaRPr lang="sk-SK" sz="72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UHR the Swedish National Agency for Erasmus+ - Swedish Council for Higher  Education">
            <a:extLst>
              <a:ext uri="{FF2B5EF4-FFF2-40B4-BE49-F238E27FC236}">
                <a16:creationId xmlns:a16="http://schemas.microsoft.com/office/drawing/2014/main" id="{6AD5BED3-B43E-1AF6-1D02-F25C5634E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8201" y="30892"/>
            <a:ext cx="5100638" cy="145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0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3825-373D-5651-32C2-2A8F8E34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07061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 err="1">
                <a:solidFill>
                  <a:schemeClr val="bg1"/>
                </a:solidFill>
                <a:latin typeface="Caladea" panose="02040503050406030204" pitchFamily="18" charset="0"/>
              </a:rPr>
              <a:t>Content</a:t>
            </a:r>
            <a:endParaRPr lang="en-GB" sz="4800" b="1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051A4-122E-DD33-A0BA-EE700BA22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072" y="1637581"/>
            <a:ext cx="9517677" cy="4896569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bg1"/>
              </a:buClr>
              <a:buSzPct val="91000"/>
              <a:buFont typeface="Wingdings" panose="05000000000000000000" pitchFamily="2" charset="2"/>
              <a:buChar char="Ø"/>
            </a:pP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2" action="ppaction://hlinksldjump"/>
              </a:rPr>
              <a:t>Introducing</a:t>
            </a:r>
            <a:r>
              <a:rPr lang="sk-SK" sz="2600" dirty="0">
                <a:solidFill>
                  <a:schemeClr val="bg1"/>
                </a:solidFill>
                <a:latin typeface="Caladea" panose="02040503050406030204" pitchFamily="18" charset="0"/>
                <a:hlinkClick r:id="rId2" action="ppaction://hlinksldjump"/>
              </a:rPr>
              <a:t> </a:t>
            </a: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2" action="ppaction://hlinksldjump"/>
              </a:rPr>
              <a:t>the</a:t>
            </a:r>
            <a:r>
              <a:rPr lang="sk-SK" sz="2600" dirty="0">
                <a:solidFill>
                  <a:schemeClr val="bg1"/>
                </a:solidFill>
                <a:latin typeface="Caladea" panose="02040503050406030204" pitchFamily="18" charset="0"/>
                <a:hlinkClick r:id="rId2" action="ppaction://hlinksldjump"/>
              </a:rPr>
              <a:t> </a:t>
            </a: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2" action="ppaction://hlinksldjump"/>
              </a:rPr>
              <a:t>company</a:t>
            </a:r>
            <a:endParaRPr lang="sk-SK" sz="2600" dirty="0">
              <a:solidFill>
                <a:schemeClr val="bg1"/>
              </a:solidFill>
              <a:latin typeface="Caladea" panose="02040503050406030204" pitchFamily="18" charset="0"/>
            </a:endParaRPr>
          </a:p>
          <a:p>
            <a:pPr>
              <a:buClr>
                <a:schemeClr val="bg1"/>
              </a:buClr>
              <a:buSzPct val="91000"/>
              <a:buFont typeface="Wingdings" panose="05000000000000000000" pitchFamily="2" charset="2"/>
              <a:buChar char="Ø"/>
            </a:pP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3" action="ppaction://hlinksldjump"/>
              </a:rPr>
              <a:t>Subject</a:t>
            </a:r>
            <a:r>
              <a:rPr lang="sk-SK" sz="2600" dirty="0">
                <a:solidFill>
                  <a:schemeClr val="bg1"/>
                </a:solidFill>
                <a:latin typeface="Caladea" panose="02040503050406030204" pitchFamily="18" charset="0"/>
                <a:hlinkClick r:id="rId3" action="ppaction://hlinksldjump"/>
              </a:rPr>
              <a:t> of </a:t>
            </a: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3" action="ppaction://hlinksldjump"/>
              </a:rPr>
              <a:t>activity</a:t>
            </a:r>
            <a:endParaRPr lang="sk-SK" sz="2600" dirty="0">
              <a:solidFill>
                <a:schemeClr val="bg1"/>
              </a:solidFill>
              <a:latin typeface="Caladea" panose="02040503050406030204" pitchFamily="18" charset="0"/>
            </a:endParaRPr>
          </a:p>
          <a:p>
            <a:pPr>
              <a:buClr>
                <a:schemeClr val="bg1"/>
              </a:buClr>
              <a:buSzPct val="91000"/>
              <a:buFont typeface="Wingdings" panose="05000000000000000000" pitchFamily="2" charset="2"/>
              <a:buChar char="Ø"/>
            </a:pP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4" action="ppaction://hlinksldjump"/>
              </a:rPr>
              <a:t>Organizational</a:t>
            </a:r>
            <a:r>
              <a:rPr lang="sk-SK" sz="2600" dirty="0">
                <a:solidFill>
                  <a:schemeClr val="bg1"/>
                </a:solidFill>
                <a:latin typeface="Caladea" panose="02040503050406030204" pitchFamily="18" charset="0"/>
                <a:hlinkClick r:id="rId4" action="ppaction://hlinksldjump"/>
              </a:rPr>
              <a:t> </a:t>
            </a: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4" action="ppaction://hlinksldjump"/>
              </a:rPr>
              <a:t>structure</a:t>
            </a:r>
            <a:endParaRPr lang="sk-SK" sz="2600" dirty="0">
              <a:solidFill>
                <a:schemeClr val="bg1"/>
              </a:solidFill>
              <a:latin typeface="Caladea" panose="02040503050406030204" pitchFamily="18" charset="0"/>
            </a:endParaRPr>
          </a:p>
          <a:p>
            <a:pPr>
              <a:buClr>
                <a:schemeClr val="bg1"/>
              </a:buClr>
              <a:buSzPct val="91000"/>
              <a:buFont typeface="Wingdings" panose="05000000000000000000" pitchFamily="2" charset="2"/>
              <a:buChar char="Ø"/>
            </a:pP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5" action="ppaction://hlinksldjump"/>
              </a:rPr>
              <a:t>Clientele</a:t>
            </a:r>
            <a:endParaRPr lang="sk-SK" sz="2600" dirty="0">
              <a:solidFill>
                <a:schemeClr val="bg1"/>
              </a:solidFill>
              <a:latin typeface="Caladea" panose="02040503050406030204" pitchFamily="18" charset="0"/>
            </a:endParaRPr>
          </a:p>
          <a:p>
            <a:pPr>
              <a:buClr>
                <a:schemeClr val="bg1"/>
              </a:buClr>
              <a:buSzPct val="91000"/>
              <a:buFont typeface="Wingdings" panose="05000000000000000000" pitchFamily="2" charset="2"/>
              <a:buChar char="Ø"/>
            </a:pP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6" action="ppaction://hlinksldjump"/>
              </a:rPr>
              <a:t>History</a:t>
            </a:r>
            <a:r>
              <a:rPr lang="sk-SK" sz="2600" dirty="0">
                <a:solidFill>
                  <a:schemeClr val="bg1"/>
                </a:solidFill>
                <a:latin typeface="Caladea" panose="02040503050406030204" pitchFamily="18" charset="0"/>
                <a:hlinkClick r:id="rId6" action="ppaction://hlinksldjump"/>
              </a:rPr>
              <a:t> and </a:t>
            </a: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6" action="ppaction://hlinksldjump"/>
              </a:rPr>
              <a:t>achievments</a:t>
            </a:r>
            <a:endParaRPr lang="sk-SK" sz="2600" dirty="0">
              <a:solidFill>
                <a:schemeClr val="bg1"/>
              </a:solidFill>
              <a:latin typeface="Caladea" panose="02040503050406030204" pitchFamily="18" charset="0"/>
            </a:endParaRPr>
          </a:p>
          <a:p>
            <a:pPr>
              <a:buClr>
                <a:schemeClr val="bg1"/>
              </a:buClr>
              <a:buSzPct val="91000"/>
              <a:buFont typeface="Wingdings" panose="05000000000000000000" pitchFamily="2" charset="2"/>
              <a:buChar char="Ø"/>
            </a:pP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7" action="ppaction://hlinksldjump"/>
              </a:rPr>
              <a:t>Description</a:t>
            </a:r>
            <a:r>
              <a:rPr lang="sk-SK" sz="2600" dirty="0">
                <a:solidFill>
                  <a:schemeClr val="bg1"/>
                </a:solidFill>
                <a:latin typeface="Caladea" panose="02040503050406030204" pitchFamily="18" charset="0"/>
                <a:hlinkClick r:id="rId7" action="ppaction://hlinksldjump"/>
              </a:rPr>
              <a:t> of </a:t>
            </a: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7" action="ppaction://hlinksldjump"/>
              </a:rPr>
              <a:t>performed</a:t>
            </a:r>
            <a:r>
              <a:rPr lang="sk-SK" sz="2600" dirty="0">
                <a:solidFill>
                  <a:schemeClr val="bg1"/>
                </a:solidFill>
                <a:latin typeface="Caladea" panose="02040503050406030204" pitchFamily="18" charset="0"/>
                <a:hlinkClick r:id="rId7" action="ppaction://hlinksldjump"/>
              </a:rPr>
              <a:t> </a:t>
            </a: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7" action="ppaction://hlinksldjump"/>
              </a:rPr>
              <a:t>activities</a:t>
            </a:r>
            <a:endParaRPr lang="sk-SK" sz="2600" dirty="0">
              <a:solidFill>
                <a:schemeClr val="bg1"/>
              </a:solidFill>
              <a:latin typeface="Caladea" panose="02040503050406030204" pitchFamily="18" charset="0"/>
            </a:endParaRPr>
          </a:p>
          <a:p>
            <a:pPr>
              <a:buClr>
                <a:schemeClr val="bg1"/>
              </a:buClr>
              <a:buSzPct val="91000"/>
              <a:buFont typeface="Wingdings" panose="05000000000000000000" pitchFamily="2" charset="2"/>
              <a:buChar char="Ø"/>
            </a:pP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8" action="ppaction://hlinksldjump"/>
              </a:rPr>
              <a:t>Workplace</a:t>
            </a:r>
            <a:endParaRPr lang="sk-SK" sz="2600" dirty="0">
              <a:solidFill>
                <a:schemeClr val="bg1"/>
              </a:solidFill>
              <a:latin typeface="Caladea" panose="02040503050406030204" pitchFamily="18" charset="0"/>
            </a:endParaRPr>
          </a:p>
          <a:p>
            <a:pPr>
              <a:buClr>
                <a:schemeClr val="bg1"/>
              </a:buClr>
              <a:buSzPct val="91000"/>
              <a:buFont typeface="Wingdings" panose="05000000000000000000" pitchFamily="2" charset="2"/>
              <a:buChar char="Ø"/>
            </a:pP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9" action="ppaction://hlinksldjump"/>
              </a:rPr>
              <a:t>Visiting</a:t>
            </a:r>
            <a:r>
              <a:rPr lang="sk-SK" sz="2600" dirty="0">
                <a:solidFill>
                  <a:schemeClr val="bg1"/>
                </a:solidFill>
                <a:latin typeface="Caladea" panose="02040503050406030204" pitchFamily="18" charset="0"/>
                <a:hlinkClick r:id="rId9" action="ppaction://hlinksldjump"/>
              </a:rPr>
              <a:t> </a:t>
            </a: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9" action="ppaction://hlinksldjump"/>
              </a:rPr>
              <a:t>sustainable</a:t>
            </a:r>
            <a:r>
              <a:rPr lang="sk-SK" sz="2600" dirty="0">
                <a:solidFill>
                  <a:schemeClr val="bg1"/>
                </a:solidFill>
                <a:latin typeface="Caladea" panose="02040503050406030204" pitchFamily="18" charset="0"/>
                <a:hlinkClick r:id="rId9" action="ppaction://hlinksldjump"/>
              </a:rPr>
              <a:t> </a:t>
            </a: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9" action="ppaction://hlinksldjump"/>
              </a:rPr>
              <a:t>shops</a:t>
            </a:r>
            <a:endParaRPr lang="sk-SK" sz="2600" dirty="0">
              <a:solidFill>
                <a:schemeClr val="bg1"/>
              </a:solidFill>
              <a:latin typeface="Caladea" panose="02040503050406030204" pitchFamily="18" charset="0"/>
            </a:endParaRPr>
          </a:p>
          <a:p>
            <a:pPr>
              <a:buClr>
                <a:schemeClr val="bg1"/>
              </a:buClr>
              <a:buSzPct val="91000"/>
              <a:buFont typeface="Wingdings" panose="05000000000000000000" pitchFamily="2" charset="2"/>
              <a:buChar char="Ø"/>
            </a:pP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7" action="ppaction://hlinksldjump"/>
              </a:rPr>
              <a:t>Performed</a:t>
            </a:r>
            <a:r>
              <a:rPr lang="sk-SK" sz="2600" dirty="0">
                <a:solidFill>
                  <a:schemeClr val="bg1"/>
                </a:solidFill>
                <a:latin typeface="Caladea" panose="02040503050406030204" pitchFamily="18" charset="0"/>
                <a:hlinkClick r:id="rId7" action="ppaction://hlinksldjump"/>
              </a:rPr>
              <a:t> </a:t>
            </a: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7" action="ppaction://hlinksldjump"/>
              </a:rPr>
              <a:t>activities</a:t>
            </a:r>
            <a:endParaRPr lang="sk-SK" sz="2600" dirty="0">
              <a:solidFill>
                <a:schemeClr val="bg1"/>
              </a:solidFill>
              <a:latin typeface="Caladea" panose="02040503050406030204" pitchFamily="18" charset="0"/>
            </a:endParaRPr>
          </a:p>
          <a:p>
            <a:pPr>
              <a:buClr>
                <a:schemeClr val="bg1"/>
              </a:buClr>
              <a:buSzPct val="91000"/>
              <a:buFont typeface="Wingdings" panose="05000000000000000000" pitchFamily="2" charset="2"/>
              <a:buChar char="Ø"/>
            </a:pP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10" action="ppaction://hlinksldjump"/>
              </a:rPr>
              <a:t>Diary</a:t>
            </a:r>
            <a:r>
              <a:rPr lang="sk-SK" sz="2600" dirty="0">
                <a:solidFill>
                  <a:schemeClr val="bg1"/>
                </a:solidFill>
                <a:latin typeface="Caladea" panose="02040503050406030204" pitchFamily="18" charset="0"/>
                <a:hlinkClick r:id="rId10" action="ppaction://hlinksldjump"/>
              </a:rPr>
              <a:t> </a:t>
            </a: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10" action="ppaction://hlinksldjump"/>
              </a:rPr>
              <a:t>from</a:t>
            </a:r>
            <a:r>
              <a:rPr lang="sk-SK" sz="2600" dirty="0">
                <a:solidFill>
                  <a:schemeClr val="bg1"/>
                </a:solidFill>
                <a:latin typeface="Caladea" panose="02040503050406030204" pitchFamily="18" charset="0"/>
                <a:hlinkClick r:id="rId10" action="ppaction://hlinksldjump"/>
              </a:rPr>
              <a:t> </a:t>
            </a: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10" action="ppaction://hlinksldjump"/>
              </a:rPr>
              <a:t>practice</a:t>
            </a:r>
            <a:endParaRPr lang="sk-SK" sz="2600" dirty="0">
              <a:solidFill>
                <a:schemeClr val="bg1"/>
              </a:solidFill>
              <a:latin typeface="Caladea" panose="02040503050406030204" pitchFamily="18" charset="0"/>
            </a:endParaRPr>
          </a:p>
          <a:p>
            <a:pPr>
              <a:buClr>
                <a:schemeClr val="bg1"/>
              </a:buClr>
              <a:buSzPct val="91000"/>
              <a:buFont typeface="Wingdings" panose="05000000000000000000" pitchFamily="2" charset="2"/>
              <a:buChar char="Ø"/>
            </a:pPr>
            <a:r>
              <a:rPr lang="sk-SK" sz="2600" dirty="0">
                <a:solidFill>
                  <a:schemeClr val="bg1"/>
                </a:solidFill>
                <a:latin typeface="Caladea" panose="02040503050406030204" pitchFamily="18" charset="0"/>
                <a:hlinkClick r:id="rId11" action="ppaction://hlinksldjump"/>
              </a:rPr>
              <a:t>Benefit </a:t>
            </a: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11" action="ppaction://hlinksldjump"/>
              </a:rPr>
              <a:t>from</a:t>
            </a:r>
            <a:r>
              <a:rPr lang="sk-SK" sz="2600" dirty="0">
                <a:solidFill>
                  <a:schemeClr val="bg1"/>
                </a:solidFill>
                <a:latin typeface="Caladea" panose="02040503050406030204" pitchFamily="18" charset="0"/>
                <a:hlinkClick r:id="rId11" action="ppaction://hlinksldjump"/>
              </a:rPr>
              <a:t> </a:t>
            </a: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11" action="ppaction://hlinksldjump"/>
              </a:rPr>
              <a:t>internship</a:t>
            </a:r>
            <a:endParaRPr lang="sk-SK" sz="2600" dirty="0">
              <a:solidFill>
                <a:schemeClr val="bg1"/>
              </a:solidFill>
              <a:latin typeface="Caladea" panose="02040503050406030204" pitchFamily="18" charset="0"/>
            </a:endParaRPr>
          </a:p>
          <a:p>
            <a:pPr>
              <a:buClr>
                <a:schemeClr val="bg1"/>
              </a:buClr>
              <a:buSzPct val="91000"/>
              <a:buFont typeface="Wingdings" panose="05000000000000000000" pitchFamily="2" charset="2"/>
              <a:buChar char="Ø"/>
            </a:pPr>
            <a:r>
              <a:rPr lang="sk-SK" sz="2600" dirty="0" err="1">
                <a:solidFill>
                  <a:schemeClr val="bg1"/>
                </a:solidFill>
                <a:latin typeface="Caladea" panose="02040503050406030204" pitchFamily="18" charset="0"/>
                <a:hlinkClick r:id="rId12" action="ppaction://hlinksldjump"/>
              </a:rPr>
              <a:t>Resources</a:t>
            </a:r>
            <a:endParaRPr lang="sk-SK" sz="2600" dirty="0">
              <a:solidFill>
                <a:schemeClr val="bg1"/>
              </a:solidFill>
              <a:latin typeface="Caladea" panose="02040503050406030204" pitchFamily="18" charset="0"/>
            </a:endParaRPr>
          </a:p>
          <a:p>
            <a:pPr marL="0" indent="0">
              <a:buClr>
                <a:schemeClr val="bg1"/>
              </a:buClr>
              <a:buSzPct val="91000"/>
              <a:buNone/>
            </a:pPr>
            <a:endParaRPr lang="sk-SK" sz="2600" dirty="0">
              <a:solidFill>
                <a:schemeClr val="bg1"/>
              </a:solidFill>
              <a:latin typeface="Caladea" panose="02040503050406030204" pitchFamily="18" charset="0"/>
            </a:endParaRPr>
          </a:p>
          <a:p>
            <a:pPr>
              <a:buClr>
                <a:schemeClr val="bg1"/>
              </a:buClr>
              <a:buSzPct val="91000"/>
              <a:buFont typeface="Wingdings" panose="05000000000000000000" pitchFamily="2" charset="2"/>
              <a:buChar char="Ø"/>
            </a:pPr>
            <a:endParaRPr lang="sk-SK" dirty="0">
              <a:solidFill>
                <a:schemeClr val="bg1"/>
              </a:solidFill>
              <a:latin typeface="Calade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Calade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1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3825-373D-5651-32C2-2A8F8E34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045" y="114299"/>
            <a:ext cx="9969910" cy="1507067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Caladea" panose="02040503050406030204" pitchFamily="18" charset="0"/>
              </a:rPr>
              <a:t>STEVENS CONSULTING GROUP</a:t>
            </a:r>
            <a:endParaRPr lang="en-GB" sz="4800" b="1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pic>
        <p:nvPicPr>
          <p:cNvPr id="3078" name="Picture 6" descr="Email Icon Message Electronic Mail Symbol Stockvektor (royaltyfri)  1572770194 | Shutterstock">
            <a:extLst>
              <a:ext uri="{FF2B5EF4-FFF2-40B4-BE49-F238E27FC236}">
                <a16:creationId xmlns:a16="http://schemas.microsoft.com/office/drawing/2014/main" id="{C063875C-74D4-0EDF-E308-13B8BF303E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1045" y="2138516"/>
            <a:ext cx="620835" cy="38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4E67AA-03DB-571D-25D2-41FCAE31E626}"/>
              </a:ext>
            </a:extLst>
          </p:cNvPr>
          <p:cNvSpPr txBox="1"/>
          <p:nvPr/>
        </p:nvSpPr>
        <p:spPr>
          <a:xfrm>
            <a:off x="1932039" y="2138516"/>
            <a:ext cx="290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Caladea" panose="02040503050406030204" pitchFamily="18" charset="0"/>
              </a:rPr>
              <a:t>hello@stevensconsulting.se</a:t>
            </a:r>
            <a:endParaRPr lang="en-GB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pic>
        <p:nvPicPr>
          <p:cNvPr id="8" name="Picture 7" descr="A phone handset on a black background&#10;&#10;Description automatically generated">
            <a:extLst>
              <a:ext uri="{FF2B5EF4-FFF2-40B4-BE49-F238E27FC236}">
                <a16:creationId xmlns:a16="http://schemas.microsoft.com/office/drawing/2014/main" id="{686AC343-154F-C0ED-6A42-C4689A4B48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722" y="2757782"/>
            <a:ext cx="453762" cy="4876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96B68A-00D1-FD0E-E7B7-E4541984367A}"/>
              </a:ext>
            </a:extLst>
          </p:cNvPr>
          <p:cNvSpPr txBox="1"/>
          <p:nvPr/>
        </p:nvSpPr>
        <p:spPr>
          <a:xfrm>
            <a:off x="1932039" y="2816942"/>
            <a:ext cx="290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sk-SK" b="0" i="0" dirty="0">
                <a:solidFill>
                  <a:schemeClr val="bg1"/>
                </a:solidFill>
                <a:effectLst/>
                <a:latin typeface="Caladea" panose="02040503050406030204" pitchFamily="18" charset="0"/>
              </a:rPr>
              <a:t>46 (0) 76 979 7990</a:t>
            </a:r>
            <a:endParaRPr lang="en-GB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pic>
        <p:nvPicPr>
          <p:cNvPr id="11" name="Picture 10" descr="A black and white image of a location pin&#10;&#10;Description automatically generated">
            <a:extLst>
              <a:ext uri="{FF2B5EF4-FFF2-40B4-BE49-F238E27FC236}">
                <a16:creationId xmlns:a16="http://schemas.microsoft.com/office/drawing/2014/main" id="{B556F0CC-3415-F6F5-ECC8-2BAD646C1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2" y="3388821"/>
            <a:ext cx="1230282" cy="861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802C2D-0032-5107-BB62-623D7AB926D4}"/>
              </a:ext>
            </a:extLst>
          </p:cNvPr>
          <p:cNvSpPr txBox="1"/>
          <p:nvPr/>
        </p:nvSpPr>
        <p:spPr>
          <a:xfrm>
            <a:off x="1932039" y="3634857"/>
            <a:ext cx="290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chemeClr val="bg1"/>
                </a:solidFill>
                <a:effectLst/>
                <a:latin typeface="Caladea" panose="02040503050406030204" pitchFamily="18" charset="0"/>
              </a:rPr>
              <a:t>Skåne, Sweden</a:t>
            </a:r>
            <a:endParaRPr lang="en-GB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77D5A4A1-FBF1-4786-0AA2-2F2AEAE9C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0769" y="2616781"/>
            <a:ext cx="3308553" cy="153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65713C-C7BA-5B15-FA47-B2BAD03179AC}"/>
              </a:ext>
            </a:extLst>
          </p:cNvPr>
          <p:cNvSpPr txBox="1"/>
          <p:nvPr/>
        </p:nvSpPr>
        <p:spPr>
          <a:xfrm>
            <a:off x="1111044" y="4698808"/>
            <a:ext cx="589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>
                <a:solidFill>
                  <a:schemeClr val="bg1"/>
                </a:solidFill>
                <a:latin typeface="Caladea" panose="02040503050406030204" pitchFamily="18" charset="0"/>
              </a:rPr>
              <a:t>Legal</a:t>
            </a:r>
            <a:r>
              <a:rPr lang="sk-SK" sz="2000" b="1" dirty="0">
                <a:solidFill>
                  <a:schemeClr val="bg1"/>
                </a:solidFill>
                <a:latin typeface="Caladea" panose="02040503050406030204" pitchFamily="18" charset="0"/>
              </a:rPr>
              <a:t> </a:t>
            </a:r>
            <a:r>
              <a:rPr lang="sk-SK" sz="2000" b="1" dirty="0" err="1">
                <a:solidFill>
                  <a:schemeClr val="bg1"/>
                </a:solidFill>
                <a:latin typeface="Caladea" panose="02040503050406030204" pitchFamily="18" charset="0"/>
              </a:rPr>
              <a:t>form</a:t>
            </a:r>
            <a:r>
              <a:rPr lang="sk-SK" sz="2000" b="1" i="0" dirty="0">
                <a:solidFill>
                  <a:schemeClr val="bg1"/>
                </a:solidFill>
                <a:effectLst/>
                <a:latin typeface="Caladea" panose="02040503050406030204" pitchFamily="18" charset="0"/>
              </a:rPr>
              <a:t>: </a:t>
            </a:r>
            <a:r>
              <a:rPr lang="sk-SK" sz="2000" i="0" dirty="0">
                <a:solidFill>
                  <a:schemeClr val="bg1"/>
                </a:solidFill>
                <a:effectLst/>
                <a:latin typeface="Caladea" panose="02040503050406030204" pitchFamily="18" charset="0"/>
              </a:rPr>
              <a:t>limited liability company (LTD)</a:t>
            </a:r>
            <a:endParaRPr lang="en-GB" sz="2000" b="1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4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3825-373D-5651-32C2-2A8F8E34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07061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Caladea" panose="02040503050406030204" pitchFamily="18" charset="0"/>
              </a:rPr>
              <a:t>Subject of activity</a:t>
            </a:r>
            <a:endParaRPr lang="en-GB" sz="4800" b="1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051A4-122E-DD33-A0BA-EE700BA22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148" y="1621366"/>
            <a:ext cx="8534400" cy="3615267"/>
          </a:xfrm>
        </p:spPr>
        <p:txBody>
          <a:bodyPr/>
          <a:lstStyle/>
          <a:p>
            <a:pPr>
              <a:buClr>
                <a:schemeClr val="bg1"/>
              </a:buClr>
              <a:buSzPct val="91000"/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bg1"/>
                </a:solidFill>
                <a:latin typeface="Caladea" panose="02040503050406030204" pitchFamily="18" charset="0"/>
              </a:rPr>
              <a:t>Business consulting</a:t>
            </a:r>
          </a:p>
          <a:p>
            <a:pPr>
              <a:buClr>
                <a:schemeClr val="bg1"/>
              </a:buClr>
              <a:buSzPct val="91000"/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bg1"/>
                </a:solidFill>
                <a:latin typeface="Caladea" panose="02040503050406030204" pitchFamily="18" charset="0"/>
              </a:rPr>
              <a:t>Financial consulting</a:t>
            </a:r>
          </a:p>
          <a:p>
            <a:pPr>
              <a:buClr>
                <a:schemeClr val="bg1"/>
              </a:buClr>
              <a:buSzPct val="91000"/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bg1"/>
                </a:solidFill>
                <a:latin typeface="Caladea" panose="02040503050406030204" pitchFamily="18" charset="0"/>
              </a:rPr>
              <a:t>Consulting in the field of digitization</a:t>
            </a:r>
          </a:p>
          <a:p>
            <a:pPr>
              <a:buClr>
                <a:schemeClr val="bg1"/>
              </a:buClr>
              <a:buSzPct val="91000"/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bg1"/>
                </a:solidFill>
                <a:latin typeface="Caladea" panose="02040503050406030204" pitchFamily="18" charset="0"/>
              </a:rPr>
              <a:t>Change and innovation management</a:t>
            </a:r>
          </a:p>
          <a:p>
            <a:pPr>
              <a:buClr>
                <a:schemeClr val="bg1"/>
              </a:buClr>
              <a:buSzPct val="91000"/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bg1"/>
                </a:solidFill>
                <a:latin typeface="Caladea" panose="02040503050406030204" pitchFamily="18" charset="0"/>
              </a:rPr>
              <a:t>Marketing and business strategies</a:t>
            </a:r>
          </a:p>
          <a:p>
            <a:pPr>
              <a:buClr>
                <a:schemeClr val="bg1"/>
              </a:buClr>
              <a:buSzPct val="91000"/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bg1"/>
                </a:solidFill>
                <a:latin typeface="Caladea" panose="02040503050406030204" pitchFamily="18" charset="0"/>
              </a:rPr>
              <a:t>Development of human resources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Caladea" panose="020405030504060302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3307457-FD3C-3CD8-6B15-E1C7391F5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3902" y="2505525"/>
            <a:ext cx="4076950" cy="37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77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3825-373D-5651-32C2-2A8F8E34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14299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 err="1">
                <a:solidFill>
                  <a:schemeClr val="bg1"/>
                </a:solidFill>
                <a:latin typeface="Caladea" panose="02040503050406030204" pitchFamily="18" charset="0"/>
              </a:rPr>
              <a:t>Organizational</a:t>
            </a:r>
            <a:r>
              <a:rPr lang="sk-SK" sz="4800" b="1" dirty="0">
                <a:solidFill>
                  <a:schemeClr val="bg1"/>
                </a:solidFill>
                <a:latin typeface="Caladea" panose="02040503050406030204" pitchFamily="18" charset="0"/>
              </a:rPr>
              <a:t> </a:t>
            </a:r>
            <a:r>
              <a:rPr lang="sk-SK" sz="4800" b="1" dirty="0" err="1">
                <a:solidFill>
                  <a:schemeClr val="bg1"/>
                </a:solidFill>
                <a:latin typeface="Caladea" panose="02040503050406030204" pitchFamily="18" charset="0"/>
              </a:rPr>
              <a:t>structure</a:t>
            </a:r>
            <a:endParaRPr lang="en-GB" sz="4800" b="1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B265EE7-CB1A-5773-329D-9AF7CA1474F7}"/>
              </a:ext>
            </a:extLst>
          </p:cNvPr>
          <p:cNvSpPr/>
          <p:nvPr/>
        </p:nvSpPr>
        <p:spPr>
          <a:xfrm>
            <a:off x="3995596" y="1334946"/>
            <a:ext cx="4200808" cy="168134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9CA3776-471F-05CB-0191-F6538A6A5941}"/>
              </a:ext>
            </a:extLst>
          </p:cNvPr>
          <p:cNvSpPr/>
          <p:nvPr/>
        </p:nvSpPr>
        <p:spPr>
          <a:xfrm>
            <a:off x="3395999" y="3121711"/>
            <a:ext cx="2700000" cy="1440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C450EDB-3907-1142-C98E-B87F4CD88779}"/>
              </a:ext>
            </a:extLst>
          </p:cNvPr>
          <p:cNvSpPr/>
          <p:nvPr/>
        </p:nvSpPr>
        <p:spPr>
          <a:xfrm>
            <a:off x="6234124" y="3121711"/>
            <a:ext cx="2700000" cy="1440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2F9F61C-319D-A5C1-237D-E2D60EEAEC04}"/>
              </a:ext>
            </a:extLst>
          </p:cNvPr>
          <p:cNvSpPr/>
          <p:nvPr/>
        </p:nvSpPr>
        <p:spPr>
          <a:xfrm>
            <a:off x="4745999" y="4737388"/>
            <a:ext cx="2700000" cy="1440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EC26CC6-9FF3-9946-12AA-E004C7FE0919}"/>
              </a:ext>
            </a:extLst>
          </p:cNvPr>
          <p:cNvSpPr txBox="1"/>
          <p:nvPr/>
        </p:nvSpPr>
        <p:spPr>
          <a:xfrm>
            <a:off x="4285306" y="1538962"/>
            <a:ext cx="3621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>
                <a:solidFill>
                  <a:schemeClr val="bg1"/>
                </a:solidFill>
              </a:rPr>
              <a:t>Sean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Stevens</a:t>
            </a:r>
            <a:r>
              <a:rPr lang="sk-SK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sk-SK" dirty="0">
                <a:solidFill>
                  <a:schemeClr val="bg1"/>
                </a:solidFill>
              </a:rPr>
              <a:t>Senior </a:t>
            </a:r>
            <a:r>
              <a:rPr lang="sk-SK" dirty="0" err="1">
                <a:solidFill>
                  <a:schemeClr val="bg1"/>
                </a:solidFill>
              </a:rPr>
              <a:t>consultant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co-founder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transformation</a:t>
            </a:r>
            <a:r>
              <a:rPr lang="sk-SK" dirty="0">
                <a:solidFill>
                  <a:schemeClr val="bg1"/>
                </a:solidFill>
              </a:rPr>
              <a:t> and change management</a:t>
            </a:r>
          </a:p>
          <a:p>
            <a:endParaRPr lang="sk-SK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52A2D10-34DE-35BE-204A-FDC6A6937D71}"/>
              </a:ext>
            </a:extLst>
          </p:cNvPr>
          <p:cNvSpPr txBox="1"/>
          <p:nvPr/>
        </p:nvSpPr>
        <p:spPr>
          <a:xfrm>
            <a:off x="3724089" y="3297388"/>
            <a:ext cx="2043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b="1" dirty="0" err="1">
                <a:solidFill>
                  <a:schemeClr val="bg1"/>
                </a:solidFill>
              </a:rPr>
              <a:t>Jens</a:t>
            </a:r>
            <a:r>
              <a:rPr lang="sk-SK" b="1" dirty="0">
                <a:solidFill>
                  <a:schemeClr val="bg1"/>
                </a:solidFill>
              </a:rPr>
              <a:t> K. H.</a:t>
            </a:r>
          </a:p>
          <a:p>
            <a:pPr algn="ctr"/>
            <a:r>
              <a:rPr lang="sk-SK" dirty="0" err="1">
                <a:solidFill>
                  <a:schemeClr val="bg1"/>
                </a:solidFill>
              </a:rPr>
              <a:t>Legal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Attorney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Consultant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C55D683-D9A3-733B-F151-F0322396F2EB}"/>
              </a:ext>
            </a:extLst>
          </p:cNvPr>
          <p:cNvSpPr txBox="1"/>
          <p:nvPr/>
        </p:nvSpPr>
        <p:spPr>
          <a:xfrm>
            <a:off x="6427584" y="3285962"/>
            <a:ext cx="23130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Erik </a:t>
            </a:r>
            <a:r>
              <a:rPr lang="sk-SK" b="1" dirty="0" err="1">
                <a:solidFill>
                  <a:schemeClr val="bg1"/>
                </a:solidFill>
              </a:rPr>
              <a:t>Karlsson</a:t>
            </a:r>
            <a:endParaRPr lang="sk-SK" b="1" dirty="0">
              <a:solidFill>
                <a:schemeClr val="bg1"/>
              </a:solidFill>
            </a:endParaRPr>
          </a:p>
          <a:p>
            <a:pPr algn="ctr"/>
            <a:r>
              <a:rPr lang="sk-SK" dirty="0">
                <a:solidFill>
                  <a:schemeClr val="bg1"/>
                </a:solidFill>
              </a:rPr>
              <a:t>Senior </a:t>
            </a:r>
            <a:r>
              <a:rPr lang="sk-SK" dirty="0" err="1">
                <a:solidFill>
                  <a:schemeClr val="bg1"/>
                </a:solidFill>
              </a:rPr>
              <a:t>Consultant</a:t>
            </a:r>
            <a:r>
              <a:rPr lang="sk-SK" dirty="0">
                <a:solidFill>
                  <a:schemeClr val="bg1"/>
                </a:solidFill>
              </a:rPr>
              <a:t>. </a:t>
            </a:r>
            <a:r>
              <a:rPr lang="sk-SK" dirty="0" err="1">
                <a:solidFill>
                  <a:schemeClr val="bg1"/>
                </a:solidFill>
              </a:rPr>
              <a:t>Threat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Intelligence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024BE3C-E750-5B55-5692-814CDEC7C495}"/>
              </a:ext>
            </a:extLst>
          </p:cNvPr>
          <p:cNvSpPr txBox="1"/>
          <p:nvPr/>
        </p:nvSpPr>
        <p:spPr>
          <a:xfrm>
            <a:off x="5088601" y="4914720"/>
            <a:ext cx="21160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b="1" dirty="0" err="1">
                <a:solidFill>
                  <a:schemeClr val="bg1"/>
                </a:solidFill>
              </a:rPr>
              <a:t>Shamendra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Bimba</a:t>
            </a:r>
            <a:endParaRPr lang="sk-SK" b="1" dirty="0">
              <a:solidFill>
                <a:schemeClr val="bg1"/>
              </a:solidFill>
            </a:endParaRPr>
          </a:p>
          <a:p>
            <a:pPr algn="ctr"/>
            <a:r>
              <a:rPr lang="sk-SK" dirty="0" err="1">
                <a:solidFill>
                  <a:schemeClr val="bg1"/>
                </a:solidFill>
              </a:rPr>
              <a:t>Consultant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D1CF3890-27C2-A6E6-C564-909C9EEAB8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373" y="1238861"/>
            <a:ext cx="5611502" cy="542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3825-373D-5651-32C2-2A8F8E34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045" y="114299"/>
            <a:ext cx="9969910" cy="1507067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 err="1">
                <a:solidFill>
                  <a:schemeClr val="bg1"/>
                </a:solidFill>
                <a:latin typeface="Caladea" panose="02040503050406030204" pitchFamily="18" charset="0"/>
              </a:rPr>
              <a:t>Organizational</a:t>
            </a:r>
            <a:r>
              <a:rPr lang="sk-SK" sz="4800" b="1" dirty="0">
                <a:solidFill>
                  <a:schemeClr val="bg1"/>
                </a:solidFill>
                <a:latin typeface="Caladea" panose="02040503050406030204" pitchFamily="18" charset="0"/>
              </a:rPr>
              <a:t> </a:t>
            </a:r>
            <a:r>
              <a:rPr lang="sk-SK" sz="4800" b="1" dirty="0" err="1">
                <a:solidFill>
                  <a:schemeClr val="bg1"/>
                </a:solidFill>
                <a:latin typeface="Caladea" panose="02040503050406030204" pitchFamily="18" charset="0"/>
              </a:rPr>
              <a:t>structure</a:t>
            </a:r>
            <a:endParaRPr lang="en-GB" sz="4800" b="1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AE398B2-4F17-421E-6732-F766F0334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494862"/>
              </p:ext>
            </p:extLst>
          </p:nvPr>
        </p:nvGraphicFramePr>
        <p:xfrm>
          <a:off x="753039" y="2396613"/>
          <a:ext cx="3802698" cy="2985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996">
                  <a:extLst>
                    <a:ext uri="{9D8B030D-6E8A-4147-A177-3AD203B41FA5}">
                      <a16:colId xmlns:a16="http://schemas.microsoft.com/office/drawing/2014/main" val="3011117819"/>
                    </a:ext>
                  </a:extLst>
                </a:gridCol>
                <a:gridCol w="1940702">
                  <a:extLst>
                    <a:ext uri="{9D8B030D-6E8A-4147-A177-3AD203B41FA5}">
                      <a16:colId xmlns:a16="http://schemas.microsoft.com/office/drawing/2014/main" val="937710752"/>
                    </a:ext>
                  </a:extLst>
                </a:gridCol>
              </a:tblGrid>
              <a:tr h="886692"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Year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Number</a:t>
                      </a:r>
                      <a:r>
                        <a:rPr lang="sk-SK" dirty="0"/>
                        <a:t> of </a:t>
                      </a:r>
                      <a:r>
                        <a:rPr lang="sk-SK" dirty="0" err="1"/>
                        <a:t>employees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3924439"/>
                  </a:ext>
                </a:extLst>
              </a:tr>
              <a:tr h="419838">
                <a:tc>
                  <a:txBody>
                    <a:bodyPr/>
                    <a:lstStyle/>
                    <a:p>
                      <a:r>
                        <a:rPr lang="sk-SK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107058"/>
                  </a:ext>
                </a:extLst>
              </a:tr>
              <a:tr h="419838">
                <a:tc>
                  <a:txBody>
                    <a:bodyPr/>
                    <a:lstStyle/>
                    <a:p>
                      <a:r>
                        <a:rPr lang="sk-SK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3162"/>
                  </a:ext>
                </a:extLst>
              </a:tr>
              <a:tr h="419838">
                <a:tc>
                  <a:txBody>
                    <a:bodyPr/>
                    <a:lstStyle/>
                    <a:p>
                      <a:r>
                        <a:rPr lang="sk-SK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593416"/>
                  </a:ext>
                </a:extLst>
              </a:tr>
              <a:tr h="419838">
                <a:tc>
                  <a:txBody>
                    <a:bodyPr/>
                    <a:lstStyle/>
                    <a:p>
                      <a:r>
                        <a:rPr lang="sk-SK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586598"/>
                  </a:ext>
                </a:extLst>
              </a:tr>
              <a:tr h="419838">
                <a:tc>
                  <a:txBody>
                    <a:bodyPr/>
                    <a:lstStyle/>
                    <a:p>
                      <a:r>
                        <a:rPr lang="sk-SK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284301"/>
                  </a:ext>
                </a:extLst>
              </a:tr>
            </a:tbl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59FBA22A-4E90-CF4C-9ED0-563D21C36A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175529"/>
              </p:ext>
            </p:extLst>
          </p:nvPr>
        </p:nvGraphicFramePr>
        <p:xfrm>
          <a:off x="5088047" y="1520982"/>
          <a:ext cx="5721790" cy="450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894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610443-C251-D5BB-6821-0CD30271E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364B-3E0F-EEF4-0E7A-97FA06A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045" y="114299"/>
            <a:ext cx="9969910" cy="1507067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 err="1">
                <a:solidFill>
                  <a:schemeClr val="bg1"/>
                </a:solidFill>
                <a:latin typeface="Caladea" panose="02040503050406030204" pitchFamily="18" charset="0"/>
              </a:rPr>
              <a:t>Clientele</a:t>
            </a:r>
            <a:endParaRPr lang="en-GB" sz="4800" b="1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A897DB1-B052-1D49-D334-223DE066206B}"/>
              </a:ext>
            </a:extLst>
          </p:cNvPr>
          <p:cNvSpPr txBox="1"/>
          <p:nvPr/>
        </p:nvSpPr>
        <p:spPr>
          <a:xfrm>
            <a:off x="878185" y="1367073"/>
            <a:ext cx="86689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Industrial companies</a:t>
            </a:r>
            <a:endParaRPr lang="sk-SK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Companies with global retail</a:t>
            </a:r>
            <a:endParaRPr lang="sk-SK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Cyber and information security companies</a:t>
            </a:r>
            <a:endParaRPr lang="sk-SK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Manufacturing companies</a:t>
            </a:r>
            <a:endParaRPr lang="sk-SK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European and global companies</a:t>
            </a:r>
            <a:endParaRPr lang="sk-SK" sz="2800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268CDC-C1D9-AA6F-CE13-E3BAC1479C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75" y="1261324"/>
            <a:ext cx="6461983" cy="258479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1AFCA25-80DA-9D70-9B4C-2E36F46DEB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969" y="2170445"/>
            <a:ext cx="6322394" cy="261786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DBD8904-3F07-1DE6-2286-64568F3353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977" y="1468676"/>
            <a:ext cx="7741545" cy="120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8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3825-373D-5651-32C2-2A8F8E34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045" y="114299"/>
            <a:ext cx="9969910" cy="1507067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 err="1">
                <a:solidFill>
                  <a:schemeClr val="bg1"/>
                </a:solidFill>
                <a:latin typeface="Caladea" panose="02040503050406030204" pitchFamily="18" charset="0"/>
              </a:rPr>
              <a:t>History</a:t>
            </a:r>
            <a:r>
              <a:rPr lang="sk-SK" sz="4800" b="1" dirty="0">
                <a:solidFill>
                  <a:schemeClr val="bg1"/>
                </a:solidFill>
                <a:latin typeface="Caladea" panose="02040503050406030204" pitchFamily="18" charset="0"/>
              </a:rPr>
              <a:t> and </a:t>
            </a:r>
            <a:r>
              <a:rPr lang="sk-SK" sz="4800" b="1" dirty="0" err="1">
                <a:solidFill>
                  <a:schemeClr val="bg1"/>
                </a:solidFill>
                <a:latin typeface="Caladea" panose="02040503050406030204" pitchFamily="18" charset="0"/>
              </a:rPr>
              <a:t>achievments</a:t>
            </a:r>
            <a:endParaRPr lang="en-GB" sz="4800" b="1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BB83B61-35FF-E3F3-BE18-3C2C27BE6F81}"/>
              </a:ext>
            </a:extLst>
          </p:cNvPr>
          <p:cNvSpPr txBox="1"/>
          <p:nvPr/>
        </p:nvSpPr>
        <p:spPr>
          <a:xfrm>
            <a:off x="1111045" y="1745191"/>
            <a:ext cx="91664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10 years of consulting with KPMG</a:t>
            </a:r>
            <a:endParaRPr lang="sk-SK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Transforming Ikea's workforce in 32 countries</a:t>
            </a:r>
            <a:endParaRPr lang="sk-SK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Implementation of ISO27001 standards at Delta Spike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D976B-54D7-B5FB-C36A-2EF059B03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0520D-84F7-625F-C7A9-B124C613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045" y="114299"/>
            <a:ext cx="9969910" cy="1507067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 err="1">
                <a:solidFill>
                  <a:schemeClr val="bg1"/>
                </a:solidFill>
                <a:latin typeface="Caladea" panose="02040503050406030204" pitchFamily="18" charset="0"/>
              </a:rPr>
              <a:t>Performed</a:t>
            </a:r>
            <a:r>
              <a:rPr lang="sk-SK" sz="4800" b="1" dirty="0">
                <a:solidFill>
                  <a:schemeClr val="bg1"/>
                </a:solidFill>
                <a:latin typeface="Caladea" panose="02040503050406030204" pitchFamily="18" charset="0"/>
              </a:rPr>
              <a:t> </a:t>
            </a:r>
            <a:r>
              <a:rPr lang="sk-SK" sz="4800" b="1" dirty="0" err="1">
                <a:solidFill>
                  <a:schemeClr val="bg1"/>
                </a:solidFill>
                <a:latin typeface="Caladea" panose="02040503050406030204" pitchFamily="18" charset="0"/>
              </a:rPr>
              <a:t>activities</a:t>
            </a:r>
            <a:endParaRPr lang="en-GB" sz="4800" b="1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A49BCED-5E6C-39A3-53FE-FB15517E1488}"/>
              </a:ext>
            </a:extLst>
          </p:cNvPr>
          <p:cNvSpPr txBox="1"/>
          <p:nvPr/>
        </p:nvSpPr>
        <p:spPr>
          <a:xfrm>
            <a:off x="1111045" y="1476375"/>
            <a:ext cx="91569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Writing an article about potential employees</a:t>
            </a:r>
            <a:endParaRPr lang="sk-SK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Creating a presentation and research on potential competitors</a:t>
            </a:r>
            <a:endParaRPr lang="sk-SK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Research on financial sustainability</a:t>
            </a:r>
            <a:endParaRPr lang="sk-SK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Using artificial intelligence</a:t>
            </a:r>
            <a:endParaRPr lang="sk-SK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Visiting sustainable companies</a:t>
            </a:r>
            <a:endParaRPr lang="sk-SK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Creating a presentation and research on social media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3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1771</TotalTime>
  <Words>309</Words>
  <Application>Microsoft Office PowerPoint</Application>
  <PresentationFormat>Širokouhlá</PresentationFormat>
  <Paragraphs>101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4" baseType="lpstr">
      <vt:lpstr>Aptos</vt:lpstr>
      <vt:lpstr>Arial</vt:lpstr>
      <vt:lpstr>Caladea</vt:lpstr>
      <vt:lpstr>Century Gothic</vt:lpstr>
      <vt:lpstr>Wingdings</vt:lpstr>
      <vt:lpstr>Wingdings 3</vt:lpstr>
      <vt:lpstr>Slice</vt:lpstr>
      <vt:lpstr>Report from Internship</vt:lpstr>
      <vt:lpstr>Content</vt:lpstr>
      <vt:lpstr>STEVENS CONSULTING GROUP</vt:lpstr>
      <vt:lpstr>Subject of activity</vt:lpstr>
      <vt:lpstr>Organizational structure</vt:lpstr>
      <vt:lpstr>Organizational structure</vt:lpstr>
      <vt:lpstr>Clientele</vt:lpstr>
      <vt:lpstr>History and achievments</vt:lpstr>
      <vt:lpstr>Performed activities</vt:lpstr>
      <vt:lpstr>Performed activities</vt:lpstr>
      <vt:lpstr>Workplace</vt:lpstr>
      <vt:lpstr>Visiting sustainbale shops</vt:lpstr>
      <vt:lpstr>diary – 1. week</vt:lpstr>
      <vt:lpstr>diary – 2. week</vt:lpstr>
      <vt:lpstr>The benefits of Internship</vt:lpstr>
      <vt:lpstr>resources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from Internship</dc:title>
  <dc:creator>Tomas Zahn</dc:creator>
  <cp:lastModifiedBy>skola</cp:lastModifiedBy>
  <cp:revision>6</cp:revision>
  <dcterms:created xsi:type="dcterms:W3CDTF">2024-09-23T07:25:16Z</dcterms:created>
  <dcterms:modified xsi:type="dcterms:W3CDTF">2024-11-07T09:04:25Z</dcterms:modified>
</cp:coreProperties>
</file>