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Nunito Bold" panose="020B0604020202020204" charset="-18"/>
      <p:regular r:id="rId22"/>
    </p:embeddedFont>
    <p:embeddedFont>
      <p:font typeface="Old Standard" panose="020B0604020202020204" charset="0"/>
      <p:regular r:id="rId23"/>
    </p:embeddedFont>
    <p:embeddedFont>
      <p:font typeface="Nunito" panose="020B0604020202020204" charset="-18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ld Standar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hyperlink" Target="https://www.instagram.com/hotelmondospli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hyperlink" Target="https://www.facebook.com/pages/Hotel-Mondo/403221700487379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otelmondosplit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hotelmondo.hr/en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ooking.com/" TargetMode="External"/><Relationship Id="rId5" Type="http://schemas.openxmlformats.org/officeDocument/2006/relationships/hyperlink" Target="https://ochorvatsku.sk/split/" TargetMode="External"/><Relationship Id="rId4" Type="http://schemas.openxmlformats.org/officeDocument/2006/relationships/image" Target="../media/image6.svg"/><Relationship Id="rId9" Type="http://schemas.openxmlformats.org/officeDocument/2006/relationships/hyperlink" Target="https://www.instagram.com/hotelmondospli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image" Target="../media/image6.svg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5" Type="http://schemas.openxmlformats.org/officeDocument/2006/relationships/slide" Target="slide18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362987" y="750971"/>
            <a:ext cx="15562027" cy="7544490"/>
            <a:chOff x="0" y="0"/>
            <a:chExt cx="4098641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8641" cy="1987026"/>
            </a:xfrm>
            <a:custGeom>
              <a:avLst/>
              <a:gdLst/>
              <a:ahLst/>
              <a:cxnLst/>
              <a:rect l="l" t="t" r="r" b="b"/>
              <a:pathLst>
                <a:path w="4098641" h="1987026">
                  <a:moveTo>
                    <a:pt x="25372" y="0"/>
                  </a:moveTo>
                  <a:lnTo>
                    <a:pt x="4073269" y="0"/>
                  </a:lnTo>
                  <a:cubicBezTo>
                    <a:pt x="4087282" y="0"/>
                    <a:pt x="4098641" y="11359"/>
                    <a:pt x="4098641" y="25372"/>
                  </a:cubicBezTo>
                  <a:lnTo>
                    <a:pt x="4098641" y="1961654"/>
                  </a:lnTo>
                  <a:cubicBezTo>
                    <a:pt x="4098641" y="1975667"/>
                    <a:pt x="4087282" y="1987026"/>
                    <a:pt x="4073269" y="1987026"/>
                  </a:cubicBezTo>
                  <a:lnTo>
                    <a:pt x="25372" y="1987026"/>
                  </a:lnTo>
                  <a:cubicBezTo>
                    <a:pt x="11359" y="1987026"/>
                    <a:pt x="0" y="1975667"/>
                    <a:pt x="0" y="1961654"/>
                  </a:cubicBezTo>
                  <a:lnTo>
                    <a:pt x="0" y="25372"/>
                  </a:lnTo>
                  <a:cubicBezTo>
                    <a:pt x="0" y="11359"/>
                    <a:pt x="11359" y="0"/>
                    <a:pt x="2537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73810" y="196505"/>
            <a:ext cx="1458422" cy="1664391"/>
          </a:xfrm>
          <a:custGeom>
            <a:avLst/>
            <a:gdLst/>
            <a:ahLst/>
            <a:cxnLst/>
            <a:rect l="l" t="t" r="r" b="b"/>
            <a:pathLst>
              <a:path w="1458422" h="1664391">
                <a:moveTo>
                  <a:pt x="0" y="0"/>
                </a:moveTo>
                <a:lnTo>
                  <a:pt x="1458422" y="0"/>
                </a:lnTo>
                <a:lnTo>
                  <a:pt x="1458422" y="1664390"/>
                </a:lnTo>
                <a:lnTo>
                  <a:pt x="0" y="166439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2107744" y="3848341"/>
            <a:ext cx="2175351" cy="1450234"/>
          </a:xfrm>
          <a:custGeom>
            <a:avLst/>
            <a:gdLst/>
            <a:ahLst/>
            <a:cxnLst/>
            <a:rect l="l" t="t" r="r" b="b"/>
            <a:pathLst>
              <a:path w="2175351" h="1450234">
                <a:moveTo>
                  <a:pt x="0" y="0"/>
                </a:moveTo>
                <a:lnTo>
                  <a:pt x="2175351" y="0"/>
                </a:lnTo>
                <a:lnTo>
                  <a:pt x="2175351" y="1450234"/>
                </a:lnTo>
                <a:lnTo>
                  <a:pt x="0" y="145023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2107744" y="1846701"/>
            <a:ext cx="14374437" cy="138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0"/>
              </a:lnSpc>
            </a:pPr>
            <a:r>
              <a:rPr lang="en-US" sz="8079">
                <a:solidFill>
                  <a:srgbClr val="453227"/>
                </a:solidFill>
                <a:latin typeface="Nunito Bold"/>
              </a:rPr>
              <a:t>INTERNSHIP REPORT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0932" y="8476436"/>
            <a:ext cx="8984081" cy="1947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39"/>
              </a:lnSpc>
            </a:pPr>
            <a:r>
              <a:rPr lang="en-US" sz="3226">
                <a:solidFill>
                  <a:srgbClr val="453227"/>
                </a:solidFill>
                <a:latin typeface="Nunito Bold"/>
              </a:rPr>
              <a:t>Veronika Červenáková</a:t>
            </a:r>
          </a:p>
          <a:p>
            <a:pPr algn="r">
              <a:lnSpc>
                <a:spcPts val="3839"/>
              </a:lnSpc>
            </a:pPr>
            <a:r>
              <a:rPr lang="en-US" sz="3226">
                <a:solidFill>
                  <a:srgbClr val="453227"/>
                </a:solidFill>
                <a:latin typeface="Nunito Bold"/>
              </a:rPr>
              <a:t>IV. B</a:t>
            </a:r>
          </a:p>
          <a:p>
            <a:pPr algn="r">
              <a:lnSpc>
                <a:spcPts val="3839"/>
              </a:lnSpc>
            </a:pPr>
            <a:r>
              <a:rPr lang="en-US" sz="3226">
                <a:solidFill>
                  <a:srgbClr val="453227"/>
                </a:solidFill>
                <a:latin typeface="Nunito Bold"/>
              </a:rPr>
              <a:t>2023/24</a:t>
            </a:r>
          </a:p>
          <a:p>
            <a:pPr algn="r">
              <a:lnSpc>
                <a:spcPts val="3839"/>
              </a:lnSpc>
            </a:pPr>
            <a:endParaRPr lang="en-US" sz="3226">
              <a:solidFill>
                <a:srgbClr val="453227"/>
              </a:solidFill>
              <a:latin typeface="Nuni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15803" y="3772141"/>
            <a:ext cx="14374437" cy="696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1"/>
              </a:lnSpc>
            </a:pPr>
            <a:r>
              <a:rPr lang="en-US" sz="4079">
                <a:solidFill>
                  <a:srgbClr val="5E4E45"/>
                </a:solidFill>
                <a:latin typeface="Nunito Bold"/>
              </a:rPr>
              <a:t>SPRÁVA ZO ZAHRANIČNEJ PRAXE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5803" y="5867113"/>
            <a:ext cx="14374437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453227"/>
                </a:solidFill>
                <a:latin typeface="Nunito Bold"/>
              </a:rPr>
              <a:t>HOTEL MONDO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15803" y="4577280"/>
            <a:ext cx="14374437" cy="696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1"/>
              </a:lnSpc>
            </a:pPr>
            <a:r>
              <a:rPr lang="en-US" sz="4079">
                <a:solidFill>
                  <a:srgbClr val="5E4E45"/>
                </a:solidFill>
                <a:latin typeface="Nunito Bold"/>
              </a:rPr>
              <a:t>SPLIT, CHORVÁTSKO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362987" y="1371255"/>
            <a:ext cx="15562027" cy="7544490"/>
            <a:chOff x="0" y="0"/>
            <a:chExt cx="4098641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8641" cy="1987026"/>
            </a:xfrm>
            <a:custGeom>
              <a:avLst/>
              <a:gdLst/>
              <a:ahLst/>
              <a:cxnLst/>
              <a:rect l="l" t="t" r="r" b="b"/>
              <a:pathLst>
                <a:path w="4098641" h="1987026">
                  <a:moveTo>
                    <a:pt x="25372" y="0"/>
                  </a:moveTo>
                  <a:lnTo>
                    <a:pt x="4073269" y="0"/>
                  </a:lnTo>
                  <a:cubicBezTo>
                    <a:pt x="4087282" y="0"/>
                    <a:pt x="4098641" y="11359"/>
                    <a:pt x="4098641" y="25372"/>
                  </a:cubicBezTo>
                  <a:lnTo>
                    <a:pt x="4098641" y="1961654"/>
                  </a:lnTo>
                  <a:cubicBezTo>
                    <a:pt x="4098641" y="1975667"/>
                    <a:pt x="4087282" y="1987026"/>
                    <a:pt x="4073269" y="1987026"/>
                  </a:cubicBezTo>
                  <a:lnTo>
                    <a:pt x="25372" y="1987026"/>
                  </a:lnTo>
                  <a:cubicBezTo>
                    <a:pt x="11359" y="1987026"/>
                    <a:pt x="0" y="1975667"/>
                    <a:pt x="0" y="1961654"/>
                  </a:cubicBezTo>
                  <a:lnTo>
                    <a:pt x="0" y="25372"/>
                  </a:lnTo>
                  <a:cubicBezTo>
                    <a:pt x="0" y="11359"/>
                    <a:pt x="11359" y="0"/>
                    <a:pt x="2537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9409959" y="9051298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8257772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499022" y="528638"/>
            <a:ext cx="6273054" cy="1215316"/>
            <a:chOff x="0" y="0"/>
            <a:chExt cx="1652162" cy="3200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52162" cy="320083"/>
            </a:xfrm>
            <a:custGeom>
              <a:avLst/>
              <a:gdLst/>
              <a:ahLst/>
              <a:cxnLst/>
              <a:rect l="l" t="t" r="r" b="b"/>
              <a:pathLst>
                <a:path w="1652162" h="320083">
                  <a:moveTo>
                    <a:pt x="62942" y="0"/>
                  </a:moveTo>
                  <a:lnTo>
                    <a:pt x="1589220" y="0"/>
                  </a:lnTo>
                  <a:cubicBezTo>
                    <a:pt x="1605914" y="0"/>
                    <a:pt x="1621923" y="6631"/>
                    <a:pt x="1633727" y="18435"/>
                  </a:cubicBezTo>
                  <a:cubicBezTo>
                    <a:pt x="1645531" y="30239"/>
                    <a:pt x="1652162" y="46249"/>
                    <a:pt x="1652162" y="62942"/>
                  </a:cubicBezTo>
                  <a:lnTo>
                    <a:pt x="1652162" y="257141"/>
                  </a:lnTo>
                  <a:cubicBezTo>
                    <a:pt x="1652162" y="291903"/>
                    <a:pt x="1623982" y="320083"/>
                    <a:pt x="1589220" y="320083"/>
                  </a:cubicBezTo>
                  <a:lnTo>
                    <a:pt x="62942" y="320083"/>
                  </a:lnTo>
                  <a:cubicBezTo>
                    <a:pt x="28180" y="320083"/>
                    <a:pt x="0" y="291903"/>
                    <a:pt x="0" y="257141"/>
                  </a:cubicBezTo>
                  <a:lnTo>
                    <a:pt x="0" y="62942"/>
                  </a:lnTo>
                  <a:cubicBezTo>
                    <a:pt x="0" y="28180"/>
                    <a:pt x="28180" y="0"/>
                    <a:pt x="62942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91127" y="1028700"/>
            <a:ext cx="5567549" cy="1171122"/>
            <a:chOff x="0" y="0"/>
            <a:chExt cx="1466350" cy="3084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66350" cy="308444"/>
            </a:xfrm>
            <a:custGeom>
              <a:avLst/>
              <a:gdLst/>
              <a:ahLst/>
              <a:cxnLst/>
              <a:rect l="l" t="t" r="r" b="b"/>
              <a:pathLst>
                <a:path w="1466350" h="308444">
                  <a:moveTo>
                    <a:pt x="70918" y="0"/>
                  </a:moveTo>
                  <a:lnTo>
                    <a:pt x="1395432" y="0"/>
                  </a:lnTo>
                  <a:cubicBezTo>
                    <a:pt x="1434599" y="0"/>
                    <a:pt x="1466350" y="31751"/>
                    <a:pt x="1466350" y="70918"/>
                  </a:cubicBezTo>
                  <a:lnTo>
                    <a:pt x="1466350" y="237526"/>
                  </a:lnTo>
                  <a:cubicBezTo>
                    <a:pt x="1466350" y="276693"/>
                    <a:pt x="1434599" y="308444"/>
                    <a:pt x="1395432" y="308444"/>
                  </a:cubicBezTo>
                  <a:lnTo>
                    <a:pt x="70918" y="308444"/>
                  </a:lnTo>
                  <a:cubicBezTo>
                    <a:pt x="31751" y="308444"/>
                    <a:pt x="0" y="276693"/>
                    <a:pt x="0" y="237526"/>
                  </a:cubicBezTo>
                  <a:lnTo>
                    <a:pt x="0" y="70918"/>
                  </a:lnTo>
                  <a:cubicBezTo>
                    <a:pt x="0" y="31751"/>
                    <a:pt x="31751" y="0"/>
                    <a:pt x="70918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100232" y="3018610"/>
            <a:ext cx="1415203" cy="1410057"/>
          </a:xfrm>
          <a:custGeom>
            <a:avLst/>
            <a:gdLst/>
            <a:ahLst/>
            <a:cxnLst/>
            <a:rect l="l" t="t" r="r" b="b"/>
            <a:pathLst>
              <a:path w="1415203" h="1410057">
                <a:moveTo>
                  <a:pt x="0" y="0"/>
                </a:moveTo>
                <a:lnTo>
                  <a:pt x="1415203" y="0"/>
                </a:lnTo>
                <a:lnTo>
                  <a:pt x="1415203" y="1410057"/>
                </a:lnTo>
                <a:lnTo>
                  <a:pt x="0" y="141005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2108889" y="4855750"/>
            <a:ext cx="1526659" cy="1526659"/>
          </a:xfrm>
          <a:custGeom>
            <a:avLst/>
            <a:gdLst/>
            <a:ahLst/>
            <a:cxnLst/>
            <a:rect l="l" t="t" r="r" b="b"/>
            <a:pathLst>
              <a:path w="1526659" h="1526659">
                <a:moveTo>
                  <a:pt x="0" y="0"/>
                </a:moveTo>
                <a:lnTo>
                  <a:pt x="1526660" y="0"/>
                </a:lnTo>
                <a:lnTo>
                  <a:pt x="1526660" y="1526660"/>
                </a:lnTo>
                <a:lnTo>
                  <a:pt x="0" y="152666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2405591" y="528638"/>
            <a:ext cx="5418712" cy="4064034"/>
          </a:xfrm>
          <a:custGeom>
            <a:avLst/>
            <a:gdLst/>
            <a:ahLst/>
            <a:cxnLst/>
            <a:rect l="l" t="t" r="r" b="b"/>
            <a:pathLst>
              <a:path w="5418712" h="4064034">
                <a:moveTo>
                  <a:pt x="0" y="0"/>
                </a:moveTo>
                <a:lnTo>
                  <a:pt x="5418712" y="0"/>
                </a:lnTo>
                <a:lnTo>
                  <a:pt x="5418712" y="4064033"/>
                </a:lnTo>
                <a:lnTo>
                  <a:pt x="0" y="406403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8101096" y="3176418"/>
            <a:ext cx="4304495" cy="5739327"/>
          </a:xfrm>
          <a:custGeom>
            <a:avLst/>
            <a:gdLst/>
            <a:ahLst/>
            <a:cxnLst/>
            <a:rect l="l" t="t" r="r" b="b"/>
            <a:pathLst>
              <a:path w="4304495" h="5739327">
                <a:moveTo>
                  <a:pt x="0" y="0"/>
                </a:moveTo>
                <a:lnTo>
                  <a:pt x="4304495" y="0"/>
                </a:lnTo>
                <a:lnTo>
                  <a:pt x="4304495" y="5739327"/>
                </a:lnTo>
                <a:lnTo>
                  <a:pt x="0" y="5739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890452" y="793206"/>
            <a:ext cx="825034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unito Bold"/>
              </a:rPr>
              <a:t>PROPAGÁCIA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67813" y="1382639"/>
            <a:ext cx="8250349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PROMOTION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62854" y="3323906"/>
            <a:ext cx="2390180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Old Standard"/>
                <a:hlinkClick r:id="rId11" tooltip="https://www.facebook.com/pages/Hotel-Mondo/403221700487379"/>
              </a:rPr>
              <a:t>Hotel Mondo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62854" y="5353771"/>
            <a:ext cx="1556202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Old Standard"/>
                <a:hlinkClick r:id="rId12" tooltip="https://www.instagram.com/hotelmondosplit/"/>
              </a:rPr>
              <a:t>hotelmondosplit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6261"/>
            <a:ext cx="4880085" cy="1291262"/>
            <a:chOff x="0" y="0"/>
            <a:chExt cx="1285290" cy="340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5290" cy="340085"/>
            </a:xfrm>
            <a:custGeom>
              <a:avLst/>
              <a:gdLst/>
              <a:ahLst/>
              <a:cxnLst/>
              <a:rect l="l" t="t" r="r" b="b"/>
              <a:pathLst>
                <a:path w="1285290" h="340085">
                  <a:moveTo>
                    <a:pt x="80908" y="0"/>
                  </a:moveTo>
                  <a:lnTo>
                    <a:pt x="1204382" y="0"/>
                  </a:lnTo>
                  <a:cubicBezTo>
                    <a:pt x="1225840" y="0"/>
                    <a:pt x="1246419" y="8524"/>
                    <a:pt x="1261592" y="23697"/>
                  </a:cubicBezTo>
                  <a:cubicBezTo>
                    <a:pt x="1276766" y="38871"/>
                    <a:pt x="1285290" y="59450"/>
                    <a:pt x="1285290" y="80908"/>
                  </a:cubicBezTo>
                  <a:lnTo>
                    <a:pt x="1285290" y="259177"/>
                  </a:lnTo>
                  <a:cubicBezTo>
                    <a:pt x="1285290" y="280636"/>
                    <a:pt x="1276766" y="301215"/>
                    <a:pt x="1261592" y="316388"/>
                  </a:cubicBezTo>
                  <a:cubicBezTo>
                    <a:pt x="1246419" y="331561"/>
                    <a:pt x="1225840" y="340085"/>
                    <a:pt x="1204382" y="340085"/>
                  </a:cubicBezTo>
                  <a:lnTo>
                    <a:pt x="80908" y="340085"/>
                  </a:lnTo>
                  <a:cubicBezTo>
                    <a:pt x="59450" y="340085"/>
                    <a:pt x="38871" y="331561"/>
                    <a:pt x="23697" y="316388"/>
                  </a:cubicBezTo>
                  <a:cubicBezTo>
                    <a:pt x="8524" y="301215"/>
                    <a:pt x="0" y="280636"/>
                    <a:pt x="0" y="259177"/>
                  </a:cubicBezTo>
                  <a:lnTo>
                    <a:pt x="0" y="80908"/>
                  </a:lnTo>
                  <a:cubicBezTo>
                    <a:pt x="0" y="59450"/>
                    <a:pt x="8524" y="38871"/>
                    <a:pt x="23697" y="23697"/>
                  </a:cubicBezTo>
                  <a:cubicBezTo>
                    <a:pt x="38871" y="8524"/>
                    <a:pt x="59450" y="0"/>
                    <a:pt x="80908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49716" y="276261"/>
            <a:ext cx="3673363" cy="1242509"/>
            <a:chOff x="0" y="0"/>
            <a:chExt cx="967470" cy="3272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7470" cy="327245"/>
            </a:xfrm>
            <a:custGeom>
              <a:avLst/>
              <a:gdLst/>
              <a:ahLst/>
              <a:cxnLst/>
              <a:rect l="l" t="t" r="r" b="b"/>
              <a:pathLst>
                <a:path w="967470" h="327245">
                  <a:moveTo>
                    <a:pt x="107487" y="0"/>
                  </a:moveTo>
                  <a:lnTo>
                    <a:pt x="859983" y="0"/>
                  </a:lnTo>
                  <a:cubicBezTo>
                    <a:pt x="888491" y="0"/>
                    <a:pt x="915830" y="11324"/>
                    <a:pt x="935988" y="31482"/>
                  </a:cubicBezTo>
                  <a:cubicBezTo>
                    <a:pt x="956146" y="51640"/>
                    <a:pt x="967470" y="78980"/>
                    <a:pt x="967470" y="107487"/>
                  </a:cubicBezTo>
                  <a:lnTo>
                    <a:pt x="967470" y="219758"/>
                  </a:lnTo>
                  <a:cubicBezTo>
                    <a:pt x="967470" y="248266"/>
                    <a:pt x="956146" y="275605"/>
                    <a:pt x="935988" y="295763"/>
                  </a:cubicBezTo>
                  <a:cubicBezTo>
                    <a:pt x="915830" y="315921"/>
                    <a:pt x="888491" y="327245"/>
                    <a:pt x="859983" y="327245"/>
                  </a:cubicBezTo>
                  <a:lnTo>
                    <a:pt x="107487" y="327245"/>
                  </a:lnTo>
                  <a:cubicBezTo>
                    <a:pt x="78980" y="327245"/>
                    <a:pt x="51640" y="315921"/>
                    <a:pt x="31482" y="295763"/>
                  </a:cubicBezTo>
                  <a:cubicBezTo>
                    <a:pt x="11324" y="275605"/>
                    <a:pt x="0" y="248266"/>
                    <a:pt x="0" y="219758"/>
                  </a:cubicBezTo>
                  <a:lnTo>
                    <a:pt x="0" y="107487"/>
                  </a:lnTo>
                  <a:cubicBezTo>
                    <a:pt x="0" y="78980"/>
                    <a:pt x="11324" y="51640"/>
                    <a:pt x="31482" y="31482"/>
                  </a:cubicBezTo>
                  <a:cubicBezTo>
                    <a:pt x="51640" y="11324"/>
                    <a:pt x="78980" y="0"/>
                    <a:pt x="10748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54901" y="4968683"/>
            <a:ext cx="3789091" cy="5052121"/>
          </a:xfrm>
          <a:custGeom>
            <a:avLst/>
            <a:gdLst/>
            <a:ahLst/>
            <a:cxnLst/>
            <a:rect l="l" t="t" r="r" b="b"/>
            <a:pathLst>
              <a:path w="3789091" h="5052121">
                <a:moveTo>
                  <a:pt x="0" y="0"/>
                </a:moveTo>
                <a:lnTo>
                  <a:pt x="3789091" y="0"/>
                </a:lnTo>
                <a:lnTo>
                  <a:pt x="3789091" y="5052121"/>
                </a:lnTo>
                <a:lnTo>
                  <a:pt x="0" y="505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4105311" y="2343356"/>
            <a:ext cx="3456065" cy="7627178"/>
          </a:xfrm>
          <a:custGeom>
            <a:avLst/>
            <a:gdLst/>
            <a:ahLst/>
            <a:cxnLst/>
            <a:rect l="l" t="t" r="r" b="b"/>
            <a:pathLst>
              <a:path w="3456065" h="7627178">
                <a:moveTo>
                  <a:pt x="0" y="0"/>
                </a:moveTo>
                <a:lnTo>
                  <a:pt x="3456065" y="0"/>
                </a:lnTo>
                <a:lnTo>
                  <a:pt x="3456065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11461710" y="417824"/>
            <a:ext cx="3456065" cy="6318478"/>
          </a:xfrm>
          <a:custGeom>
            <a:avLst/>
            <a:gdLst/>
            <a:ahLst/>
            <a:cxnLst/>
            <a:rect l="l" t="t" r="r" b="b"/>
            <a:pathLst>
              <a:path w="3456065" h="6318478">
                <a:moveTo>
                  <a:pt x="0" y="0"/>
                </a:moveTo>
                <a:lnTo>
                  <a:pt x="3456065" y="0"/>
                </a:lnTo>
                <a:lnTo>
                  <a:pt x="3456065" y="6318479"/>
                </a:lnTo>
                <a:lnTo>
                  <a:pt x="0" y="63184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2455122" y="5449680"/>
            <a:ext cx="3390640" cy="4520854"/>
          </a:xfrm>
          <a:custGeom>
            <a:avLst/>
            <a:gdLst/>
            <a:ahLst/>
            <a:cxnLst/>
            <a:rect l="l" t="t" r="r" b="b"/>
            <a:pathLst>
              <a:path w="3390640" h="4520854">
                <a:moveTo>
                  <a:pt x="0" y="0"/>
                </a:moveTo>
                <a:lnTo>
                  <a:pt x="3390640" y="0"/>
                </a:lnTo>
                <a:lnTo>
                  <a:pt x="3390640" y="4520854"/>
                </a:lnTo>
                <a:lnTo>
                  <a:pt x="0" y="45208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7287034" y="1567523"/>
            <a:ext cx="4174675" cy="5254505"/>
          </a:xfrm>
          <a:custGeom>
            <a:avLst/>
            <a:gdLst/>
            <a:ahLst/>
            <a:cxnLst/>
            <a:rect l="l" t="t" r="r" b="b"/>
            <a:pathLst>
              <a:path w="4174675" h="5254505">
                <a:moveTo>
                  <a:pt x="0" y="0"/>
                </a:moveTo>
                <a:lnTo>
                  <a:pt x="4174676" y="0"/>
                </a:lnTo>
                <a:lnTo>
                  <a:pt x="4174676" y="5254505"/>
                </a:lnTo>
                <a:lnTo>
                  <a:pt x="0" y="52545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565749" y="1975169"/>
            <a:ext cx="2865887" cy="3821183"/>
          </a:xfrm>
          <a:custGeom>
            <a:avLst/>
            <a:gdLst/>
            <a:ahLst/>
            <a:cxnLst/>
            <a:rect l="l" t="t" r="r" b="b"/>
            <a:pathLst>
              <a:path w="2865887" h="3821183">
                <a:moveTo>
                  <a:pt x="0" y="0"/>
                </a:moveTo>
                <a:lnTo>
                  <a:pt x="2865887" y="0"/>
                </a:lnTo>
                <a:lnTo>
                  <a:pt x="2865887" y="3821183"/>
                </a:lnTo>
                <a:lnTo>
                  <a:pt x="0" y="38211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>
            <a:off x="7287034" y="6822028"/>
            <a:ext cx="5971324" cy="2985662"/>
          </a:xfrm>
          <a:custGeom>
            <a:avLst/>
            <a:gdLst/>
            <a:ahLst/>
            <a:cxnLst/>
            <a:rect l="l" t="t" r="r" b="b"/>
            <a:pathLst>
              <a:path w="5971324" h="2985662">
                <a:moveTo>
                  <a:pt x="0" y="0"/>
                </a:moveTo>
                <a:lnTo>
                  <a:pt x="5971324" y="0"/>
                </a:lnTo>
                <a:lnTo>
                  <a:pt x="5971324" y="2985662"/>
                </a:lnTo>
                <a:lnTo>
                  <a:pt x="0" y="298566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>
            <a:off x="14917775" y="190536"/>
            <a:ext cx="3456065" cy="7627178"/>
          </a:xfrm>
          <a:custGeom>
            <a:avLst/>
            <a:gdLst/>
            <a:ahLst/>
            <a:cxnLst/>
            <a:rect l="l" t="t" r="r" b="b"/>
            <a:pathLst>
              <a:path w="3456065" h="7627178">
                <a:moveTo>
                  <a:pt x="0" y="0"/>
                </a:moveTo>
                <a:lnTo>
                  <a:pt x="3456064" y="0"/>
                </a:lnTo>
                <a:lnTo>
                  <a:pt x="345606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TextBox 16"/>
          <p:cNvSpPr txBox="1"/>
          <p:nvPr/>
        </p:nvSpPr>
        <p:spPr>
          <a:xfrm>
            <a:off x="254901" y="596583"/>
            <a:ext cx="8250349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FOTOGRAFIE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37465" y="592820"/>
            <a:ext cx="8250349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PHOTOS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362987" y="1371255"/>
            <a:ext cx="15562027" cy="7544490"/>
            <a:chOff x="0" y="0"/>
            <a:chExt cx="4098641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8641" cy="1987026"/>
            </a:xfrm>
            <a:custGeom>
              <a:avLst/>
              <a:gdLst/>
              <a:ahLst/>
              <a:cxnLst/>
              <a:rect l="l" t="t" r="r" b="b"/>
              <a:pathLst>
                <a:path w="4098641" h="1987026">
                  <a:moveTo>
                    <a:pt x="25372" y="0"/>
                  </a:moveTo>
                  <a:lnTo>
                    <a:pt x="4073269" y="0"/>
                  </a:lnTo>
                  <a:cubicBezTo>
                    <a:pt x="4087282" y="0"/>
                    <a:pt x="4098641" y="11359"/>
                    <a:pt x="4098641" y="25372"/>
                  </a:cubicBezTo>
                  <a:lnTo>
                    <a:pt x="4098641" y="1961654"/>
                  </a:lnTo>
                  <a:cubicBezTo>
                    <a:pt x="4098641" y="1975667"/>
                    <a:pt x="4087282" y="1987026"/>
                    <a:pt x="4073269" y="1987026"/>
                  </a:cubicBezTo>
                  <a:lnTo>
                    <a:pt x="25372" y="1987026"/>
                  </a:lnTo>
                  <a:cubicBezTo>
                    <a:pt x="11359" y="1987026"/>
                    <a:pt x="0" y="1975667"/>
                    <a:pt x="0" y="1961654"/>
                  </a:cubicBezTo>
                  <a:lnTo>
                    <a:pt x="0" y="25372"/>
                  </a:lnTo>
                  <a:cubicBezTo>
                    <a:pt x="0" y="11359"/>
                    <a:pt x="11359" y="0"/>
                    <a:pt x="2537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414789" y="1028700"/>
            <a:ext cx="1458422" cy="1664391"/>
          </a:xfrm>
          <a:custGeom>
            <a:avLst/>
            <a:gdLst/>
            <a:ahLst/>
            <a:cxnLst/>
            <a:rect l="l" t="t" r="r" b="b"/>
            <a:pathLst>
              <a:path w="1458422" h="1664391">
                <a:moveTo>
                  <a:pt x="0" y="0"/>
                </a:moveTo>
                <a:lnTo>
                  <a:pt x="1458422" y="0"/>
                </a:lnTo>
                <a:lnTo>
                  <a:pt x="1458422" y="1664391"/>
                </a:lnTo>
                <a:lnTo>
                  <a:pt x="0" y="16643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2100656" y="3876973"/>
            <a:ext cx="14374437" cy="109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>
                <a:solidFill>
                  <a:srgbClr val="5E4E45"/>
                </a:solidFill>
                <a:latin typeface="Nunito Bold"/>
              </a:rPr>
              <a:t>PRAKTICKÁ ČASŤ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00656" y="5487667"/>
            <a:ext cx="14374437" cy="100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7400">
                <a:solidFill>
                  <a:srgbClr val="776053"/>
                </a:solidFill>
                <a:latin typeface="Nunito Bold"/>
              </a:rPr>
              <a:t>PRACTICAL PART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5382354">
            <a:off x="16566077" y="9192640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rot="5382354">
            <a:off x="15413892" y="919050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584534" y="447579"/>
            <a:ext cx="9608423" cy="1865430"/>
            <a:chOff x="0" y="0"/>
            <a:chExt cx="2530614" cy="491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0614" cy="491307"/>
            </a:xfrm>
            <a:custGeom>
              <a:avLst/>
              <a:gdLst/>
              <a:ahLst/>
              <a:cxnLst/>
              <a:rect l="l" t="t" r="r" b="b"/>
              <a:pathLst>
                <a:path w="2530614" h="491307">
                  <a:moveTo>
                    <a:pt x="41093" y="0"/>
                  </a:moveTo>
                  <a:lnTo>
                    <a:pt x="2489521" y="0"/>
                  </a:lnTo>
                  <a:cubicBezTo>
                    <a:pt x="2512216" y="0"/>
                    <a:pt x="2530614" y="18398"/>
                    <a:pt x="2530614" y="41093"/>
                  </a:cubicBezTo>
                  <a:lnTo>
                    <a:pt x="2530614" y="450214"/>
                  </a:lnTo>
                  <a:cubicBezTo>
                    <a:pt x="2530614" y="461112"/>
                    <a:pt x="2526284" y="471564"/>
                    <a:pt x="2518578" y="479271"/>
                  </a:cubicBezTo>
                  <a:cubicBezTo>
                    <a:pt x="2510871" y="486977"/>
                    <a:pt x="2500419" y="491307"/>
                    <a:pt x="2489521" y="491307"/>
                  </a:cubicBezTo>
                  <a:lnTo>
                    <a:pt x="41093" y="491307"/>
                  </a:lnTo>
                  <a:cubicBezTo>
                    <a:pt x="18398" y="491307"/>
                    <a:pt x="0" y="472909"/>
                    <a:pt x="0" y="450214"/>
                  </a:cubicBezTo>
                  <a:lnTo>
                    <a:pt x="0" y="41093"/>
                  </a:lnTo>
                  <a:cubicBezTo>
                    <a:pt x="0" y="18398"/>
                    <a:pt x="18398" y="0"/>
                    <a:pt x="41093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4750" y="3002911"/>
            <a:ext cx="6215946" cy="1297101"/>
            <a:chOff x="0" y="0"/>
            <a:chExt cx="1908181" cy="3981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08181" cy="398186"/>
            </a:xfrm>
            <a:custGeom>
              <a:avLst/>
              <a:gdLst/>
              <a:ahLst/>
              <a:cxnLst/>
              <a:rect l="l" t="t" r="r" b="b"/>
              <a:pathLst>
                <a:path w="1908181" h="398186">
                  <a:moveTo>
                    <a:pt x="63520" y="0"/>
                  </a:moveTo>
                  <a:lnTo>
                    <a:pt x="1844660" y="0"/>
                  </a:lnTo>
                  <a:cubicBezTo>
                    <a:pt x="1879742" y="0"/>
                    <a:pt x="1908181" y="28439"/>
                    <a:pt x="1908181" y="63520"/>
                  </a:cubicBezTo>
                  <a:lnTo>
                    <a:pt x="1908181" y="334666"/>
                  </a:lnTo>
                  <a:cubicBezTo>
                    <a:pt x="1908181" y="351513"/>
                    <a:pt x="1901488" y="367669"/>
                    <a:pt x="1889576" y="379581"/>
                  </a:cubicBezTo>
                  <a:cubicBezTo>
                    <a:pt x="1877664" y="391494"/>
                    <a:pt x="1861507" y="398186"/>
                    <a:pt x="1844660" y="398186"/>
                  </a:cubicBezTo>
                  <a:lnTo>
                    <a:pt x="63520" y="398186"/>
                  </a:lnTo>
                  <a:cubicBezTo>
                    <a:pt x="28439" y="398186"/>
                    <a:pt x="0" y="369747"/>
                    <a:pt x="0" y="334666"/>
                  </a:cubicBezTo>
                  <a:lnTo>
                    <a:pt x="0" y="63520"/>
                  </a:lnTo>
                  <a:cubicBezTo>
                    <a:pt x="0" y="46674"/>
                    <a:pt x="6692" y="30517"/>
                    <a:pt x="18605" y="18605"/>
                  </a:cubicBezTo>
                  <a:cubicBezTo>
                    <a:pt x="30517" y="6692"/>
                    <a:pt x="46674" y="0"/>
                    <a:pt x="63520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85025" y="4547662"/>
            <a:ext cx="6195671" cy="1273122"/>
            <a:chOff x="0" y="0"/>
            <a:chExt cx="1901956" cy="3908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01956" cy="390825"/>
            </a:xfrm>
            <a:custGeom>
              <a:avLst/>
              <a:gdLst/>
              <a:ahLst/>
              <a:cxnLst/>
              <a:rect l="l" t="t" r="r" b="b"/>
              <a:pathLst>
                <a:path w="1901956" h="390825">
                  <a:moveTo>
                    <a:pt x="63728" y="0"/>
                  </a:moveTo>
                  <a:lnTo>
                    <a:pt x="1838228" y="0"/>
                  </a:lnTo>
                  <a:cubicBezTo>
                    <a:pt x="1855130" y="0"/>
                    <a:pt x="1871340" y="6714"/>
                    <a:pt x="1883291" y="18666"/>
                  </a:cubicBezTo>
                  <a:cubicBezTo>
                    <a:pt x="1895242" y="30617"/>
                    <a:pt x="1901956" y="46826"/>
                    <a:pt x="1901956" y="63728"/>
                  </a:cubicBezTo>
                  <a:lnTo>
                    <a:pt x="1901956" y="327097"/>
                  </a:lnTo>
                  <a:cubicBezTo>
                    <a:pt x="1901956" y="362293"/>
                    <a:pt x="1873424" y="390825"/>
                    <a:pt x="1838228" y="390825"/>
                  </a:cubicBezTo>
                  <a:lnTo>
                    <a:pt x="63728" y="390825"/>
                  </a:lnTo>
                  <a:cubicBezTo>
                    <a:pt x="46826" y="390825"/>
                    <a:pt x="30617" y="384111"/>
                    <a:pt x="18666" y="372159"/>
                  </a:cubicBezTo>
                  <a:cubicBezTo>
                    <a:pt x="6714" y="360208"/>
                    <a:pt x="0" y="343999"/>
                    <a:pt x="0" y="327097"/>
                  </a:cubicBezTo>
                  <a:lnTo>
                    <a:pt x="0" y="63728"/>
                  </a:lnTo>
                  <a:cubicBezTo>
                    <a:pt x="0" y="46826"/>
                    <a:pt x="6714" y="30617"/>
                    <a:pt x="18666" y="18666"/>
                  </a:cubicBezTo>
                  <a:cubicBezTo>
                    <a:pt x="30617" y="6714"/>
                    <a:pt x="46826" y="0"/>
                    <a:pt x="63728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0" y="670543"/>
            <a:ext cx="10336535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ČINNOSTI VYKONÁVANÉ</a:t>
            </a:r>
          </a:p>
          <a:p>
            <a:pPr algn="ctr">
              <a:lnSpc>
                <a:spcPts val="552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 NA PRAXI</a:t>
            </a:r>
          </a:p>
          <a:p>
            <a:pPr algn="ctr">
              <a:lnSpc>
                <a:spcPts val="5520"/>
              </a:lnSpc>
            </a:pPr>
            <a:endParaRPr lang="en-US" sz="4600">
              <a:solidFill>
                <a:srgbClr val="FFFFFF"/>
              </a:solidFill>
              <a:latin typeface="Nunito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64750" y="6157755"/>
            <a:ext cx="6195671" cy="1273122"/>
            <a:chOff x="0" y="0"/>
            <a:chExt cx="1901956" cy="3908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01956" cy="390825"/>
            </a:xfrm>
            <a:custGeom>
              <a:avLst/>
              <a:gdLst/>
              <a:ahLst/>
              <a:cxnLst/>
              <a:rect l="l" t="t" r="r" b="b"/>
              <a:pathLst>
                <a:path w="1901956" h="390825">
                  <a:moveTo>
                    <a:pt x="63728" y="0"/>
                  </a:moveTo>
                  <a:lnTo>
                    <a:pt x="1838228" y="0"/>
                  </a:lnTo>
                  <a:cubicBezTo>
                    <a:pt x="1855130" y="0"/>
                    <a:pt x="1871340" y="6714"/>
                    <a:pt x="1883291" y="18666"/>
                  </a:cubicBezTo>
                  <a:cubicBezTo>
                    <a:pt x="1895242" y="30617"/>
                    <a:pt x="1901956" y="46826"/>
                    <a:pt x="1901956" y="63728"/>
                  </a:cubicBezTo>
                  <a:lnTo>
                    <a:pt x="1901956" y="327097"/>
                  </a:lnTo>
                  <a:cubicBezTo>
                    <a:pt x="1901956" y="362293"/>
                    <a:pt x="1873424" y="390825"/>
                    <a:pt x="1838228" y="390825"/>
                  </a:cubicBezTo>
                  <a:lnTo>
                    <a:pt x="63728" y="390825"/>
                  </a:lnTo>
                  <a:cubicBezTo>
                    <a:pt x="46826" y="390825"/>
                    <a:pt x="30617" y="384111"/>
                    <a:pt x="18666" y="372159"/>
                  </a:cubicBezTo>
                  <a:cubicBezTo>
                    <a:pt x="6714" y="360208"/>
                    <a:pt x="0" y="343999"/>
                    <a:pt x="0" y="327097"/>
                  </a:cubicBezTo>
                  <a:lnTo>
                    <a:pt x="0" y="63728"/>
                  </a:lnTo>
                  <a:cubicBezTo>
                    <a:pt x="0" y="46826"/>
                    <a:pt x="6714" y="30617"/>
                    <a:pt x="18666" y="18666"/>
                  </a:cubicBezTo>
                  <a:cubicBezTo>
                    <a:pt x="30617" y="6714"/>
                    <a:pt x="46826" y="0"/>
                    <a:pt x="63728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64750" y="7764252"/>
            <a:ext cx="6195671" cy="1366961"/>
            <a:chOff x="0" y="0"/>
            <a:chExt cx="1901956" cy="4196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01956" cy="419632"/>
            </a:xfrm>
            <a:custGeom>
              <a:avLst/>
              <a:gdLst/>
              <a:ahLst/>
              <a:cxnLst/>
              <a:rect l="l" t="t" r="r" b="b"/>
              <a:pathLst>
                <a:path w="1901956" h="419632">
                  <a:moveTo>
                    <a:pt x="63728" y="0"/>
                  </a:moveTo>
                  <a:lnTo>
                    <a:pt x="1838228" y="0"/>
                  </a:lnTo>
                  <a:cubicBezTo>
                    <a:pt x="1855130" y="0"/>
                    <a:pt x="1871340" y="6714"/>
                    <a:pt x="1883291" y="18666"/>
                  </a:cubicBezTo>
                  <a:cubicBezTo>
                    <a:pt x="1895242" y="30617"/>
                    <a:pt x="1901956" y="46826"/>
                    <a:pt x="1901956" y="63728"/>
                  </a:cubicBezTo>
                  <a:lnTo>
                    <a:pt x="1901956" y="355904"/>
                  </a:lnTo>
                  <a:cubicBezTo>
                    <a:pt x="1901956" y="372805"/>
                    <a:pt x="1895242" y="389015"/>
                    <a:pt x="1883291" y="400966"/>
                  </a:cubicBezTo>
                  <a:cubicBezTo>
                    <a:pt x="1871340" y="412917"/>
                    <a:pt x="1855130" y="419632"/>
                    <a:pt x="1838228" y="419632"/>
                  </a:cubicBezTo>
                  <a:lnTo>
                    <a:pt x="63728" y="419632"/>
                  </a:lnTo>
                  <a:cubicBezTo>
                    <a:pt x="46826" y="419632"/>
                    <a:pt x="30617" y="412917"/>
                    <a:pt x="18666" y="400966"/>
                  </a:cubicBezTo>
                  <a:cubicBezTo>
                    <a:pt x="6714" y="389015"/>
                    <a:pt x="0" y="372805"/>
                    <a:pt x="0" y="355904"/>
                  </a:cubicBezTo>
                  <a:lnTo>
                    <a:pt x="0" y="63728"/>
                  </a:lnTo>
                  <a:cubicBezTo>
                    <a:pt x="0" y="46826"/>
                    <a:pt x="6714" y="30617"/>
                    <a:pt x="18666" y="18666"/>
                  </a:cubicBezTo>
                  <a:cubicBezTo>
                    <a:pt x="30617" y="6714"/>
                    <a:pt x="46826" y="0"/>
                    <a:pt x="63728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3418624"/>
            <a:ext cx="6215946" cy="1297101"/>
            <a:chOff x="0" y="0"/>
            <a:chExt cx="1908181" cy="3981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08181" cy="398186"/>
            </a:xfrm>
            <a:custGeom>
              <a:avLst/>
              <a:gdLst/>
              <a:ahLst/>
              <a:cxnLst/>
              <a:rect l="l" t="t" r="r" b="b"/>
              <a:pathLst>
                <a:path w="1908181" h="398186">
                  <a:moveTo>
                    <a:pt x="63520" y="0"/>
                  </a:moveTo>
                  <a:lnTo>
                    <a:pt x="1844660" y="0"/>
                  </a:lnTo>
                  <a:cubicBezTo>
                    <a:pt x="1879742" y="0"/>
                    <a:pt x="1908181" y="28439"/>
                    <a:pt x="1908181" y="63520"/>
                  </a:cubicBezTo>
                  <a:lnTo>
                    <a:pt x="1908181" y="334666"/>
                  </a:lnTo>
                  <a:cubicBezTo>
                    <a:pt x="1908181" y="351513"/>
                    <a:pt x="1901488" y="367669"/>
                    <a:pt x="1889576" y="379581"/>
                  </a:cubicBezTo>
                  <a:cubicBezTo>
                    <a:pt x="1877664" y="391494"/>
                    <a:pt x="1861507" y="398186"/>
                    <a:pt x="1844660" y="398186"/>
                  </a:cubicBezTo>
                  <a:lnTo>
                    <a:pt x="63520" y="398186"/>
                  </a:lnTo>
                  <a:cubicBezTo>
                    <a:pt x="28439" y="398186"/>
                    <a:pt x="0" y="369747"/>
                    <a:pt x="0" y="334666"/>
                  </a:cubicBezTo>
                  <a:lnTo>
                    <a:pt x="0" y="63520"/>
                  </a:lnTo>
                  <a:cubicBezTo>
                    <a:pt x="0" y="46674"/>
                    <a:pt x="6692" y="30517"/>
                    <a:pt x="18605" y="18605"/>
                  </a:cubicBezTo>
                  <a:cubicBezTo>
                    <a:pt x="30517" y="6692"/>
                    <a:pt x="46674" y="0"/>
                    <a:pt x="63520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4927401"/>
            <a:ext cx="6215946" cy="1297101"/>
            <a:chOff x="0" y="0"/>
            <a:chExt cx="1908181" cy="3981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08181" cy="398186"/>
            </a:xfrm>
            <a:custGeom>
              <a:avLst/>
              <a:gdLst/>
              <a:ahLst/>
              <a:cxnLst/>
              <a:rect l="l" t="t" r="r" b="b"/>
              <a:pathLst>
                <a:path w="1908181" h="398186">
                  <a:moveTo>
                    <a:pt x="63520" y="0"/>
                  </a:moveTo>
                  <a:lnTo>
                    <a:pt x="1844660" y="0"/>
                  </a:lnTo>
                  <a:cubicBezTo>
                    <a:pt x="1879742" y="0"/>
                    <a:pt x="1908181" y="28439"/>
                    <a:pt x="1908181" y="63520"/>
                  </a:cubicBezTo>
                  <a:lnTo>
                    <a:pt x="1908181" y="334666"/>
                  </a:lnTo>
                  <a:cubicBezTo>
                    <a:pt x="1908181" y="351513"/>
                    <a:pt x="1901488" y="367669"/>
                    <a:pt x="1889576" y="379581"/>
                  </a:cubicBezTo>
                  <a:cubicBezTo>
                    <a:pt x="1877664" y="391494"/>
                    <a:pt x="1861507" y="398186"/>
                    <a:pt x="1844660" y="398186"/>
                  </a:cubicBezTo>
                  <a:lnTo>
                    <a:pt x="63520" y="398186"/>
                  </a:lnTo>
                  <a:cubicBezTo>
                    <a:pt x="28439" y="398186"/>
                    <a:pt x="0" y="369747"/>
                    <a:pt x="0" y="334666"/>
                  </a:cubicBezTo>
                  <a:lnTo>
                    <a:pt x="0" y="63520"/>
                  </a:lnTo>
                  <a:cubicBezTo>
                    <a:pt x="0" y="46674"/>
                    <a:pt x="6692" y="30517"/>
                    <a:pt x="18605" y="18605"/>
                  </a:cubicBezTo>
                  <a:cubicBezTo>
                    <a:pt x="30517" y="6692"/>
                    <a:pt x="46674" y="0"/>
                    <a:pt x="63520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251519" y="6467151"/>
            <a:ext cx="6215946" cy="1297101"/>
            <a:chOff x="0" y="0"/>
            <a:chExt cx="1908181" cy="39818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08181" cy="398186"/>
            </a:xfrm>
            <a:custGeom>
              <a:avLst/>
              <a:gdLst/>
              <a:ahLst/>
              <a:cxnLst/>
              <a:rect l="l" t="t" r="r" b="b"/>
              <a:pathLst>
                <a:path w="1908181" h="398186">
                  <a:moveTo>
                    <a:pt x="63520" y="0"/>
                  </a:moveTo>
                  <a:lnTo>
                    <a:pt x="1844660" y="0"/>
                  </a:lnTo>
                  <a:cubicBezTo>
                    <a:pt x="1879742" y="0"/>
                    <a:pt x="1908181" y="28439"/>
                    <a:pt x="1908181" y="63520"/>
                  </a:cubicBezTo>
                  <a:lnTo>
                    <a:pt x="1908181" y="334666"/>
                  </a:lnTo>
                  <a:cubicBezTo>
                    <a:pt x="1908181" y="351513"/>
                    <a:pt x="1901488" y="367669"/>
                    <a:pt x="1889576" y="379581"/>
                  </a:cubicBezTo>
                  <a:cubicBezTo>
                    <a:pt x="1877664" y="391494"/>
                    <a:pt x="1861507" y="398186"/>
                    <a:pt x="1844660" y="398186"/>
                  </a:cubicBezTo>
                  <a:lnTo>
                    <a:pt x="63520" y="398186"/>
                  </a:lnTo>
                  <a:cubicBezTo>
                    <a:pt x="28439" y="398186"/>
                    <a:pt x="0" y="369747"/>
                    <a:pt x="0" y="334666"/>
                  </a:cubicBezTo>
                  <a:lnTo>
                    <a:pt x="0" y="63520"/>
                  </a:lnTo>
                  <a:cubicBezTo>
                    <a:pt x="0" y="46674"/>
                    <a:pt x="6692" y="30517"/>
                    <a:pt x="18605" y="18605"/>
                  </a:cubicBezTo>
                  <a:cubicBezTo>
                    <a:pt x="30517" y="6692"/>
                    <a:pt x="46674" y="0"/>
                    <a:pt x="63520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51519" y="8088102"/>
            <a:ext cx="6215946" cy="1297101"/>
            <a:chOff x="0" y="0"/>
            <a:chExt cx="1908181" cy="39818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08181" cy="398186"/>
            </a:xfrm>
            <a:custGeom>
              <a:avLst/>
              <a:gdLst/>
              <a:ahLst/>
              <a:cxnLst/>
              <a:rect l="l" t="t" r="r" b="b"/>
              <a:pathLst>
                <a:path w="1908181" h="398186">
                  <a:moveTo>
                    <a:pt x="63520" y="0"/>
                  </a:moveTo>
                  <a:lnTo>
                    <a:pt x="1844660" y="0"/>
                  </a:lnTo>
                  <a:cubicBezTo>
                    <a:pt x="1879742" y="0"/>
                    <a:pt x="1908181" y="28439"/>
                    <a:pt x="1908181" y="63520"/>
                  </a:cubicBezTo>
                  <a:lnTo>
                    <a:pt x="1908181" y="334666"/>
                  </a:lnTo>
                  <a:cubicBezTo>
                    <a:pt x="1908181" y="351513"/>
                    <a:pt x="1901488" y="367669"/>
                    <a:pt x="1889576" y="379581"/>
                  </a:cubicBezTo>
                  <a:cubicBezTo>
                    <a:pt x="1877664" y="391494"/>
                    <a:pt x="1861507" y="398186"/>
                    <a:pt x="1844660" y="398186"/>
                  </a:cubicBezTo>
                  <a:lnTo>
                    <a:pt x="63520" y="398186"/>
                  </a:lnTo>
                  <a:cubicBezTo>
                    <a:pt x="28439" y="398186"/>
                    <a:pt x="0" y="369747"/>
                    <a:pt x="0" y="334666"/>
                  </a:cubicBezTo>
                  <a:lnTo>
                    <a:pt x="0" y="63520"/>
                  </a:lnTo>
                  <a:cubicBezTo>
                    <a:pt x="0" y="46674"/>
                    <a:pt x="6692" y="30517"/>
                    <a:pt x="18605" y="18605"/>
                  </a:cubicBezTo>
                  <a:cubicBezTo>
                    <a:pt x="30517" y="6692"/>
                    <a:pt x="46674" y="0"/>
                    <a:pt x="63520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679577" y="1248394"/>
            <a:ext cx="8579723" cy="1644484"/>
            <a:chOff x="0" y="0"/>
            <a:chExt cx="2259680" cy="43311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59680" cy="433115"/>
            </a:xfrm>
            <a:custGeom>
              <a:avLst/>
              <a:gdLst/>
              <a:ahLst/>
              <a:cxnLst/>
              <a:rect l="l" t="t" r="r" b="b"/>
              <a:pathLst>
                <a:path w="2259680" h="433115">
                  <a:moveTo>
                    <a:pt x="46020" y="0"/>
                  </a:moveTo>
                  <a:lnTo>
                    <a:pt x="2213660" y="0"/>
                  </a:lnTo>
                  <a:cubicBezTo>
                    <a:pt x="2225866" y="0"/>
                    <a:pt x="2237571" y="4849"/>
                    <a:pt x="2246201" y="13479"/>
                  </a:cubicBezTo>
                  <a:cubicBezTo>
                    <a:pt x="2254832" y="22109"/>
                    <a:pt x="2259680" y="33815"/>
                    <a:pt x="2259680" y="46020"/>
                  </a:cubicBezTo>
                  <a:lnTo>
                    <a:pt x="2259680" y="387095"/>
                  </a:lnTo>
                  <a:cubicBezTo>
                    <a:pt x="2259680" y="399300"/>
                    <a:pt x="2254832" y="411006"/>
                    <a:pt x="2246201" y="419636"/>
                  </a:cubicBezTo>
                  <a:cubicBezTo>
                    <a:pt x="2237571" y="428267"/>
                    <a:pt x="2225866" y="433115"/>
                    <a:pt x="2213660" y="433115"/>
                  </a:cubicBezTo>
                  <a:lnTo>
                    <a:pt x="46020" y="433115"/>
                  </a:lnTo>
                  <a:cubicBezTo>
                    <a:pt x="33815" y="433115"/>
                    <a:pt x="22109" y="428267"/>
                    <a:pt x="13479" y="419636"/>
                  </a:cubicBezTo>
                  <a:cubicBezTo>
                    <a:pt x="4849" y="411006"/>
                    <a:pt x="0" y="399300"/>
                    <a:pt x="0" y="387095"/>
                  </a:cubicBezTo>
                  <a:lnTo>
                    <a:pt x="0" y="46020"/>
                  </a:lnTo>
                  <a:cubicBezTo>
                    <a:pt x="0" y="33815"/>
                    <a:pt x="4849" y="22109"/>
                    <a:pt x="13479" y="13479"/>
                  </a:cubicBezTo>
                  <a:cubicBezTo>
                    <a:pt x="22109" y="4849"/>
                    <a:pt x="33815" y="0"/>
                    <a:pt x="46020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879409" y="3361474"/>
            <a:ext cx="4479884" cy="5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Check in - Check out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59513" y="4870251"/>
            <a:ext cx="6000908" cy="5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Evidencia teplôt v zásobárňach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82027" y="6480345"/>
            <a:ext cx="6000908" cy="5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Aktivovanie hotelových kariet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879409" y="7872880"/>
            <a:ext cx="5473367" cy="117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Komunikácia s hosťami a personálom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33199" y="3753203"/>
            <a:ext cx="4479884" cy="5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Check in - Check outs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359038" y="4986887"/>
            <a:ext cx="6000908" cy="117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Recording of temperatures in storage tanks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466557" y="6860084"/>
            <a:ext cx="6000908" cy="570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Activating hotel cards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466557" y="8122644"/>
            <a:ext cx="5473367" cy="117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3"/>
              </a:lnSpc>
            </a:pPr>
            <a:r>
              <a:rPr lang="en-US" sz="3402">
                <a:solidFill>
                  <a:srgbClr val="FFFFFF"/>
                </a:solidFill>
                <a:latin typeface="Nunito"/>
              </a:rPr>
              <a:t>Communication with guests and staff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951465" y="1380294"/>
            <a:ext cx="1033653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ACTIVITIES CARRIED OUT</a:t>
            </a:r>
          </a:p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 in practice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362987" y="1371255"/>
            <a:ext cx="15562027" cy="7544490"/>
            <a:chOff x="0" y="0"/>
            <a:chExt cx="4098641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8641" cy="1987026"/>
            </a:xfrm>
            <a:custGeom>
              <a:avLst/>
              <a:gdLst/>
              <a:ahLst/>
              <a:cxnLst/>
              <a:rect l="l" t="t" r="r" b="b"/>
              <a:pathLst>
                <a:path w="4098641" h="1987026">
                  <a:moveTo>
                    <a:pt x="25372" y="0"/>
                  </a:moveTo>
                  <a:lnTo>
                    <a:pt x="4073269" y="0"/>
                  </a:lnTo>
                  <a:cubicBezTo>
                    <a:pt x="4087282" y="0"/>
                    <a:pt x="4098641" y="11359"/>
                    <a:pt x="4098641" y="25372"/>
                  </a:cubicBezTo>
                  <a:lnTo>
                    <a:pt x="4098641" y="1961654"/>
                  </a:lnTo>
                  <a:cubicBezTo>
                    <a:pt x="4098641" y="1975667"/>
                    <a:pt x="4087282" y="1987026"/>
                    <a:pt x="4073269" y="1987026"/>
                  </a:cubicBezTo>
                  <a:lnTo>
                    <a:pt x="25372" y="1987026"/>
                  </a:lnTo>
                  <a:cubicBezTo>
                    <a:pt x="11359" y="1987026"/>
                    <a:pt x="0" y="1975667"/>
                    <a:pt x="0" y="1961654"/>
                  </a:cubicBezTo>
                  <a:lnTo>
                    <a:pt x="0" y="25372"/>
                  </a:lnTo>
                  <a:cubicBezTo>
                    <a:pt x="0" y="11359"/>
                    <a:pt x="11359" y="0"/>
                    <a:pt x="2537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376271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230483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499022" y="528638"/>
            <a:ext cx="10659654" cy="1736611"/>
            <a:chOff x="0" y="0"/>
            <a:chExt cx="2807481" cy="4573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07481" cy="457379"/>
            </a:xfrm>
            <a:custGeom>
              <a:avLst/>
              <a:gdLst/>
              <a:ahLst/>
              <a:cxnLst/>
              <a:rect l="l" t="t" r="r" b="b"/>
              <a:pathLst>
                <a:path w="2807481" h="457379">
                  <a:moveTo>
                    <a:pt x="37040" y="0"/>
                  </a:moveTo>
                  <a:lnTo>
                    <a:pt x="2770440" y="0"/>
                  </a:lnTo>
                  <a:cubicBezTo>
                    <a:pt x="2780264" y="0"/>
                    <a:pt x="2789686" y="3902"/>
                    <a:pt x="2796632" y="10849"/>
                  </a:cubicBezTo>
                  <a:cubicBezTo>
                    <a:pt x="2803578" y="17795"/>
                    <a:pt x="2807481" y="27217"/>
                    <a:pt x="2807481" y="37040"/>
                  </a:cubicBezTo>
                  <a:lnTo>
                    <a:pt x="2807481" y="420339"/>
                  </a:lnTo>
                  <a:cubicBezTo>
                    <a:pt x="2807481" y="430162"/>
                    <a:pt x="2803578" y="439584"/>
                    <a:pt x="2796632" y="446530"/>
                  </a:cubicBezTo>
                  <a:cubicBezTo>
                    <a:pt x="2789686" y="453477"/>
                    <a:pt x="2780264" y="457379"/>
                    <a:pt x="2770440" y="457379"/>
                  </a:cubicBezTo>
                  <a:lnTo>
                    <a:pt x="37040" y="457379"/>
                  </a:lnTo>
                  <a:cubicBezTo>
                    <a:pt x="27217" y="457379"/>
                    <a:pt x="17795" y="453477"/>
                    <a:pt x="10849" y="446530"/>
                  </a:cubicBezTo>
                  <a:cubicBezTo>
                    <a:pt x="3902" y="439584"/>
                    <a:pt x="0" y="430162"/>
                    <a:pt x="0" y="420339"/>
                  </a:cubicBezTo>
                  <a:lnTo>
                    <a:pt x="0" y="37040"/>
                  </a:lnTo>
                  <a:cubicBezTo>
                    <a:pt x="0" y="27217"/>
                    <a:pt x="3902" y="17795"/>
                    <a:pt x="10849" y="10849"/>
                  </a:cubicBezTo>
                  <a:cubicBezTo>
                    <a:pt x="17795" y="3902"/>
                    <a:pt x="27217" y="0"/>
                    <a:pt x="37040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0271" y="942975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PROGRAMY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391947" y="677788"/>
            <a:ext cx="7485881" cy="1386934"/>
            <a:chOff x="0" y="0"/>
            <a:chExt cx="1971590" cy="3652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71590" cy="365283"/>
            </a:xfrm>
            <a:custGeom>
              <a:avLst/>
              <a:gdLst/>
              <a:ahLst/>
              <a:cxnLst/>
              <a:rect l="l" t="t" r="r" b="b"/>
              <a:pathLst>
                <a:path w="1971590" h="365283">
                  <a:moveTo>
                    <a:pt x="52744" y="0"/>
                  </a:moveTo>
                  <a:lnTo>
                    <a:pt x="1918846" y="0"/>
                  </a:lnTo>
                  <a:cubicBezTo>
                    <a:pt x="1947975" y="0"/>
                    <a:pt x="1971590" y="23614"/>
                    <a:pt x="1971590" y="52744"/>
                  </a:cubicBezTo>
                  <a:lnTo>
                    <a:pt x="1971590" y="312539"/>
                  </a:lnTo>
                  <a:cubicBezTo>
                    <a:pt x="1971590" y="326527"/>
                    <a:pt x="1966033" y="339943"/>
                    <a:pt x="1956141" y="349835"/>
                  </a:cubicBezTo>
                  <a:cubicBezTo>
                    <a:pt x="1946250" y="359726"/>
                    <a:pt x="1932834" y="365283"/>
                    <a:pt x="1918846" y="365283"/>
                  </a:cubicBezTo>
                  <a:lnTo>
                    <a:pt x="52744" y="365283"/>
                  </a:lnTo>
                  <a:cubicBezTo>
                    <a:pt x="23614" y="365283"/>
                    <a:pt x="0" y="341669"/>
                    <a:pt x="0" y="312539"/>
                  </a:cubicBezTo>
                  <a:lnTo>
                    <a:pt x="0" y="52744"/>
                  </a:lnTo>
                  <a:cubicBezTo>
                    <a:pt x="0" y="23614"/>
                    <a:pt x="23614" y="0"/>
                    <a:pt x="52744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62987" y="2313373"/>
            <a:ext cx="3268247" cy="2942225"/>
            <a:chOff x="0" y="0"/>
            <a:chExt cx="860773" cy="7749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0773" cy="774907"/>
            </a:xfrm>
            <a:custGeom>
              <a:avLst/>
              <a:gdLst/>
              <a:ahLst/>
              <a:cxnLst/>
              <a:rect l="l" t="t" r="r" b="b"/>
              <a:pathLst>
                <a:path w="860773" h="774907">
                  <a:moveTo>
                    <a:pt x="860773" y="387454"/>
                  </a:moveTo>
                  <a:lnTo>
                    <a:pt x="454373" y="0"/>
                  </a:lnTo>
                  <a:lnTo>
                    <a:pt x="454373" y="203200"/>
                  </a:lnTo>
                  <a:lnTo>
                    <a:pt x="0" y="203200"/>
                  </a:lnTo>
                  <a:lnTo>
                    <a:pt x="0" y="571707"/>
                  </a:lnTo>
                  <a:lnTo>
                    <a:pt x="454373" y="571707"/>
                  </a:lnTo>
                  <a:lnTo>
                    <a:pt x="454373" y="774907"/>
                  </a:lnTo>
                  <a:lnTo>
                    <a:pt x="860773" y="387454"/>
                  </a:lnTo>
                  <a:close/>
                </a:path>
              </a:pathLst>
            </a:custGeom>
            <a:solidFill>
              <a:srgbClr val="453227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ld Standard"/>
                </a:rPr>
                <a:t> MILENIJ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65944" y="3800668"/>
            <a:ext cx="3339868" cy="2909862"/>
            <a:chOff x="0" y="0"/>
            <a:chExt cx="879636" cy="7663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9636" cy="766383"/>
            </a:xfrm>
            <a:custGeom>
              <a:avLst/>
              <a:gdLst/>
              <a:ahLst/>
              <a:cxnLst/>
              <a:rect l="l" t="t" r="r" b="b"/>
              <a:pathLst>
                <a:path w="879636" h="766383">
                  <a:moveTo>
                    <a:pt x="0" y="38319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79636" y="203200"/>
                  </a:lnTo>
                  <a:lnTo>
                    <a:pt x="879636" y="563183"/>
                  </a:lnTo>
                  <a:lnTo>
                    <a:pt x="406400" y="563183"/>
                  </a:lnTo>
                  <a:lnTo>
                    <a:pt x="406400" y="766383"/>
                  </a:lnTo>
                  <a:lnTo>
                    <a:pt x="0" y="383192"/>
                  </a:ln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ld Standard"/>
                </a:rPr>
                <a:t>Booking.com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870040" y="1000193"/>
            <a:ext cx="1113369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PROGRAMMES </a:t>
            </a:r>
          </a:p>
          <a:p>
            <a:pPr>
              <a:lnSpc>
                <a:spcPts val="5320"/>
              </a:lnSpc>
            </a:pPr>
            <a:endParaRPr lang="en-US" sz="3800">
              <a:solidFill>
                <a:srgbClr val="FFFFFF"/>
              </a:solidFill>
              <a:latin typeface="Nunito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7357774" y="3800668"/>
            <a:ext cx="3512265" cy="2942225"/>
            <a:chOff x="0" y="0"/>
            <a:chExt cx="925041" cy="7749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25041" cy="774907"/>
            </a:xfrm>
            <a:custGeom>
              <a:avLst/>
              <a:gdLst/>
              <a:ahLst/>
              <a:cxnLst/>
              <a:rect l="l" t="t" r="r" b="b"/>
              <a:pathLst>
                <a:path w="925041" h="774907">
                  <a:moveTo>
                    <a:pt x="925041" y="387454"/>
                  </a:moveTo>
                  <a:lnTo>
                    <a:pt x="518641" y="0"/>
                  </a:lnTo>
                  <a:lnTo>
                    <a:pt x="518641" y="203200"/>
                  </a:lnTo>
                  <a:lnTo>
                    <a:pt x="0" y="203200"/>
                  </a:lnTo>
                  <a:lnTo>
                    <a:pt x="0" y="571707"/>
                  </a:lnTo>
                  <a:lnTo>
                    <a:pt x="518641" y="571707"/>
                  </a:lnTo>
                  <a:lnTo>
                    <a:pt x="518641" y="774907"/>
                  </a:lnTo>
                  <a:lnTo>
                    <a:pt x="925041" y="387454"/>
                  </a:lnTo>
                  <a:close/>
                </a:path>
              </a:pathLst>
            </a:custGeom>
            <a:solidFill>
              <a:srgbClr val="453227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ld Standard"/>
                </a:rPr>
                <a:t>Vision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092715" y="2562277"/>
            <a:ext cx="3339868" cy="2909862"/>
            <a:chOff x="0" y="0"/>
            <a:chExt cx="879636" cy="7663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79636" cy="766383"/>
            </a:xfrm>
            <a:custGeom>
              <a:avLst/>
              <a:gdLst/>
              <a:ahLst/>
              <a:cxnLst/>
              <a:rect l="l" t="t" r="r" b="b"/>
              <a:pathLst>
                <a:path w="879636" h="766383">
                  <a:moveTo>
                    <a:pt x="0" y="38319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79636" y="203200"/>
                  </a:lnTo>
                  <a:lnTo>
                    <a:pt x="879636" y="563183"/>
                  </a:lnTo>
                  <a:lnTo>
                    <a:pt x="406400" y="563183"/>
                  </a:lnTo>
                  <a:lnTo>
                    <a:pt x="406400" y="766383"/>
                  </a:lnTo>
                  <a:lnTo>
                    <a:pt x="0" y="383192"/>
                  </a:ln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ld Standard"/>
                </a:rPr>
                <a:t>Expedia Group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13758" y="5143500"/>
            <a:ext cx="3512265" cy="2942225"/>
            <a:chOff x="0" y="0"/>
            <a:chExt cx="925041" cy="77490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25041" cy="774907"/>
            </a:xfrm>
            <a:custGeom>
              <a:avLst/>
              <a:gdLst/>
              <a:ahLst/>
              <a:cxnLst/>
              <a:rect l="l" t="t" r="r" b="b"/>
              <a:pathLst>
                <a:path w="925041" h="774907">
                  <a:moveTo>
                    <a:pt x="925041" y="387454"/>
                  </a:moveTo>
                  <a:lnTo>
                    <a:pt x="518641" y="0"/>
                  </a:lnTo>
                  <a:lnTo>
                    <a:pt x="518641" y="203200"/>
                  </a:lnTo>
                  <a:lnTo>
                    <a:pt x="0" y="203200"/>
                  </a:lnTo>
                  <a:lnTo>
                    <a:pt x="0" y="571707"/>
                  </a:lnTo>
                  <a:lnTo>
                    <a:pt x="518641" y="571707"/>
                  </a:lnTo>
                  <a:lnTo>
                    <a:pt x="518641" y="774907"/>
                  </a:lnTo>
                  <a:lnTo>
                    <a:pt x="925041" y="387454"/>
                  </a:lnTo>
                  <a:close/>
                </a:path>
              </a:pathLst>
            </a:custGeom>
            <a:solidFill>
              <a:srgbClr val="453227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ld Standard"/>
                </a:rPr>
                <a:t>Book Logic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147" y="360132"/>
            <a:ext cx="7518385" cy="1318640"/>
            <a:chOff x="0" y="0"/>
            <a:chExt cx="1980151" cy="34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0151" cy="347296"/>
            </a:xfrm>
            <a:custGeom>
              <a:avLst/>
              <a:gdLst/>
              <a:ahLst/>
              <a:cxnLst/>
              <a:rect l="l" t="t" r="r" b="b"/>
              <a:pathLst>
                <a:path w="1980151" h="347296">
                  <a:moveTo>
                    <a:pt x="52516" y="0"/>
                  </a:moveTo>
                  <a:lnTo>
                    <a:pt x="1927634" y="0"/>
                  </a:lnTo>
                  <a:cubicBezTo>
                    <a:pt x="1941563" y="0"/>
                    <a:pt x="1954920" y="5533"/>
                    <a:pt x="1964769" y="15382"/>
                  </a:cubicBezTo>
                  <a:cubicBezTo>
                    <a:pt x="1974618" y="25230"/>
                    <a:pt x="1980151" y="38588"/>
                    <a:pt x="1980151" y="52516"/>
                  </a:cubicBezTo>
                  <a:lnTo>
                    <a:pt x="1980151" y="294780"/>
                  </a:lnTo>
                  <a:cubicBezTo>
                    <a:pt x="1980151" y="323784"/>
                    <a:pt x="1956639" y="347296"/>
                    <a:pt x="1927634" y="347296"/>
                  </a:cubicBezTo>
                  <a:lnTo>
                    <a:pt x="52516" y="347296"/>
                  </a:lnTo>
                  <a:cubicBezTo>
                    <a:pt x="23512" y="347296"/>
                    <a:pt x="0" y="323784"/>
                    <a:pt x="0" y="294780"/>
                  </a:cubicBezTo>
                  <a:lnTo>
                    <a:pt x="0" y="52516"/>
                  </a:lnTo>
                  <a:cubicBezTo>
                    <a:pt x="0" y="23512"/>
                    <a:pt x="23512" y="0"/>
                    <a:pt x="52516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4929" y="618433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DENNÍK Z PRAXE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22677" y="510936"/>
            <a:ext cx="7485881" cy="1171122"/>
            <a:chOff x="0" y="0"/>
            <a:chExt cx="1971590" cy="3084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1590" cy="308444"/>
            </a:xfrm>
            <a:custGeom>
              <a:avLst/>
              <a:gdLst/>
              <a:ahLst/>
              <a:cxnLst/>
              <a:rect l="l" t="t" r="r" b="b"/>
              <a:pathLst>
                <a:path w="1971590" h="308444">
                  <a:moveTo>
                    <a:pt x="52744" y="0"/>
                  </a:moveTo>
                  <a:lnTo>
                    <a:pt x="1918846" y="0"/>
                  </a:lnTo>
                  <a:cubicBezTo>
                    <a:pt x="1947975" y="0"/>
                    <a:pt x="1971590" y="23614"/>
                    <a:pt x="1971590" y="52744"/>
                  </a:cubicBezTo>
                  <a:lnTo>
                    <a:pt x="1971590" y="255699"/>
                  </a:lnTo>
                  <a:cubicBezTo>
                    <a:pt x="1971590" y="269688"/>
                    <a:pt x="1966033" y="283104"/>
                    <a:pt x="1956141" y="292995"/>
                  </a:cubicBezTo>
                  <a:cubicBezTo>
                    <a:pt x="1946250" y="302887"/>
                    <a:pt x="1932834" y="308444"/>
                    <a:pt x="1918846" y="308444"/>
                  </a:cubicBezTo>
                  <a:lnTo>
                    <a:pt x="52744" y="308444"/>
                  </a:lnTo>
                  <a:cubicBezTo>
                    <a:pt x="23614" y="308444"/>
                    <a:pt x="0" y="284829"/>
                    <a:pt x="0" y="255699"/>
                  </a:cubicBezTo>
                  <a:lnTo>
                    <a:pt x="0" y="52744"/>
                  </a:lnTo>
                  <a:cubicBezTo>
                    <a:pt x="0" y="23614"/>
                    <a:pt x="23614" y="0"/>
                    <a:pt x="52744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4646302" y="-1000279"/>
            <a:ext cx="8890057" cy="13684501"/>
          </a:xfrm>
          <a:custGeom>
            <a:avLst/>
            <a:gdLst/>
            <a:ahLst/>
            <a:cxnLst/>
            <a:rect l="l" t="t" r="r" b="b"/>
            <a:pathLst>
              <a:path w="8890057" h="13684501">
                <a:moveTo>
                  <a:pt x="0" y="0"/>
                </a:moveTo>
                <a:lnTo>
                  <a:pt x="8890057" y="0"/>
                </a:lnTo>
                <a:lnTo>
                  <a:pt x="8890057" y="13684501"/>
                </a:lnTo>
                <a:lnTo>
                  <a:pt x="0" y="1368450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TextBox 10"/>
          <p:cNvSpPr txBox="1"/>
          <p:nvPr/>
        </p:nvSpPr>
        <p:spPr>
          <a:xfrm>
            <a:off x="7154308" y="750513"/>
            <a:ext cx="1113369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PRACTICE DIARY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001" y="491602"/>
            <a:ext cx="7796077" cy="1270681"/>
            <a:chOff x="0" y="0"/>
            <a:chExt cx="2053288" cy="334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3288" cy="334665"/>
            </a:xfrm>
            <a:custGeom>
              <a:avLst/>
              <a:gdLst/>
              <a:ahLst/>
              <a:cxnLst/>
              <a:rect l="l" t="t" r="r" b="b"/>
              <a:pathLst>
                <a:path w="2053288" h="334665">
                  <a:moveTo>
                    <a:pt x="50646" y="0"/>
                  </a:moveTo>
                  <a:lnTo>
                    <a:pt x="2002642" y="0"/>
                  </a:lnTo>
                  <a:cubicBezTo>
                    <a:pt x="2030613" y="0"/>
                    <a:pt x="2053288" y="22675"/>
                    <a:pt x="2053288" y="50646"/>
                  </a:cubicBezTo>
                  <a:lnTo>
                    <a:pt x="2053288" y="284019"/>
                  </a:lnTo>
                  <a:cubicBezTo>
                    <a:pt x="2053288" y="311990"/>
                    <a:pt x="2030613" y="334665"/>
                    <a:pt x="2002642" y="334665"/>
                  </a:cubicBezTo>
                  <a:lnTo>
                    <a:pt x="50646" y="334665"/>
                  </a:lnTo>
                  <a:cubicBezTo>
                    <a:pt x="22675" y="334665"/>
                    <a:pt x="0" y="311990"/>
                    <a:pt x="0" y="284019"/>
                  </a:cubicBezTo>
                  <a:lnTo>
                    <a:pt x="0" y="50646"/>
                  </a:lnTo>
                  <a:cubicBezTo>
                    <a:pt x="0" y="22675"/>
                    <a:pt x="22675" y="0"/>
                    <a:pt x="50646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78753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DENNÍK Z PRAXE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95546" y="578680"/>
            <a:ext cx="5566846" cy="1183603"/>
            <a:chOff x="0" y="0"/>
            <a:chExt cx="1466165" cy="3117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6165" cy="311731"/>
            </a:xfrm>
            <a:custGeom>
              <a:avLst/>
              <a:gdLst/>
              <a:ahLst/>
              <a:cxnLst/>
              <a:rect l="l" t="t" r="r" b="b"/>
              <a:pathLst>
                <a:path w="1466165" h="311731">
                  <a:moveTo>
                    <a:pt x="70927" y="0"/>
                  </a:moveTo>
                  <a:lnTo>
                    <a:pt x="1395238" y="0"/>
                  </a:lnTo>
                  <a:cubicBezTo>
                    <a:pt x="1434410" y="0"/>
                    <a:pt x="1466165" y="31755"/>
                    <a:pt x="1466165" y="70927"/>
                  </a:cubicBezTo>
                  <a:lnTo>
                    <a:pt x="1466165" y="240804"/>
                  </a:lnTo>
                  <a:cubicBezTo>
                    <a:pt x="1466165" y="279976"/>
                    <a:pt x="1434410" y="311731"/>
                    <a:pt x="1395238" y="311731"/>
                  </a:cubicBezTo>
                  <a:lnTo>
                    <a:pt x="70927" y="311731"/>
                  </a:lnTo>
                  <a:cubicBezTo>
                    <a:pt x="31755" y="311731"/>
                    <a:pt x="0" y="279976"/>
                    <a:pt x="0" y="240804"/>
                  </a:cubicBezTo>
                  <a:lnTo>
                    <a:pt x="0" y="70927"/>
                  </a:lnTo>
                  <a:cubicBezTo>
                    <a:pt x="0" y="31755"/>
                    <a:pt x="31755" y="0"/>
                    <a:pt x="7092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3754647" y="-963663"/>
            <a:ext cx="8328272" cy="13780165"/>
          </a:xfrm>
          <a:custGeom>
            <a:avLst/>
            <a:gdLst/>
            <a:ahLst/>
            <a:cxnLst/>
            <a:rect l="l" t="t" r="r" b="b"/>
            <a:pathLst>
              <a:path w="8328272" h="13780165">
                <a:moveTo>
                  <a:pt x="0" y="0"/>
                </a:moveTo>
                <a:lnTo>
                  <a:pt x="8328272" y="0"/>
                </a:lnTo>
                <a:lnTo>
                  <a:pt x="8328272" y="13780165"/>
                </a:lnTo>
                <a:lnTo>
                  <a:pt x="0" y="137801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TextBox 10"/>
          <p:cNvSpPr txBox="1"/>
          <p:nvPr/>
        </p:nvSpPr>
        <p:spPr>
          <a:xfrm>
            <a:off x="7154308" y="910832"/>
            <a:ext cx="1113369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PRACTICE DIARY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022" y="528638"/>
            <a:ext cx="7175586" cy="1117114"/>
            <a:chOff x="0" y="0"/>
            <a:chExt cx="1889866" cy="294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9866" cy="294219"/>
            </a:xfrm>
            <a:custGeom>
              <a:avLst/>
              <a:gdLst/>
              <a:ahLst/>
              <a:cxnLst/>
              <a:rect l="l" t="t" r="r" b="b"/>
              <a:pathLst>
                <a:path w="1889866" h="294219">
                  <a:moveTo>
                    <a:pt x="55025" y="0"/>
                  </a:moveTo>
                  <a:lnTo>
                    <a:pt x="1834841" y="0"/>
                  </a:lnTo>
                  <a:cubicBezTo>
                    <a:pt x="1865231" y="0"/>
                    <a:pt x="1889866" y="24636"/>
                    <a:pt x="1889866" y="55025"/>
                  </a:cubicBezTo>
                  <a:lnTo>
                    <a:pt x="1889866" y="239194"/>
                  </a:lnTo>
                  <a:cubicBezTo>
                    <a:pt x="1889866" y="269584"/>
                    <a:pt x="1865231" y="294219"/>
                    <a:pt x="1834841" y="294219"/>
                  </a:cubicBezTo>
                  <a:lnTo>
                    <a:pt x="55025" y="294219"/>
                  </a:lnTo>
                  <a:cubicBezTo>
                    <a:pt x="24636" y="294219"/>
                    <a:pt x="0" y="269584"/>
                    <a:pt x="0" y="239194"/>
                  </a:cubicBezTo>
                  <a:lnTo>
                    <a:pt x="0" y="55025"/>
                  </a:lnTo>
                  <a:cubicBezTo>
                    <a:pt x="0" y="24636"/>
                    <a:pt x="24636" y="0"/>
                    <a:pt x="55025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6971" y="655077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FOTOGRAFIE Z PRAXE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242051" y="740802"/>
            <a:ext cx="6814464" cy="1147142"/>
            <a:chOff x="0" y="0"/>
            <a:chExt cx="1794756" cy="302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4756" cy="302128"/>
            </a:xfrm>
            <a:custGeom>
              <a:avLst/>
              <a:gdLst/>
              <a:ahLst/>
              <a:cxnLst/>
              <a:rect l="l" t="t" r="r" b="b"/>
              <a:pathLst>
                <a:path w="1794756" h="302128">
                  <a:moveTo>
                    <a:pt x="57941" y="0"/>
                  </a:moveTo>
                  <a:lnTo>
                    <a:pt x="1736815" y="0"/>
                  </a:lnTo>
                  <a:cubicBezTo>
                    <a:pt x="1752182" y="0"/>
                    <a:pt x="1766919" y="6104"/>
                    <a:pt x="1777786" y="16971"/>
                  </a:cubicBezTo>
                  <a:cubicBezTo>
                    <a:pt x="1788652" y="27837"/>
                    <a:pt x="1794756" y="42574"/>
                    <a:pt x="1794756" y="57941"/>
                  </a:cubicBezTo>
                  <a:lnTo>
                    <a:pt x="1794756" y="244187"/>
                  </a:lnTo>
                  <a:cubicBezTo>
                    <a:pt x="1794756" y="259554"/>
                    <a:pt x="1788652" y="274291"/>
                    <a:pt x="1777786" y="285157"/>
                  </a:cubicBezTo>
                  <a:cubicBezTo>
                    <a:pt x="1766919" y="296024"/>
                    <a:pt x="1752182" y="302128"/>
                    <a:pt x="1736815" y="302128"/>
                  </a:cubicBezTo>
                  <a:lnTo>
                    <a:pt x="57941" y="302128"/>
                  </a:lnTo>
                  <a:cubicBezTo>
                    <a:pt x="42574" y="302128"/>
                    <a:pt x="27837" y="296024"/>
                    <a:pt x="16971" y="285157"/>
                  </a:cubicBezTo>
                  <a:cubicBezTo>
                    <a:pt x="6104" y="274291"/>
                    <a:pt x="0" y="259554"/>
                    <a:pt x="0" y="244187"/>
                  </a:cubicBezTo>
                  <a:lnTo>
                    <a:pt x="0" y="57941"/>
                  </a:lnTo>
                  <a:cubicBezTo>
                    <a:pt x="0" y="42574"/>
                    <a:pt x="6104" y="27837"/>
                    <a:pt x="16971" y="16971"/>
                  </a:cubicBezTo>
                  <a:cubicBezTo>
                    <a:pt x="27837" y="6104"/>
                    <a:pt x="42574" y="0"/>
                    <a:pt x="57941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2182784"/>
            <a:ext cx="8028654" cy="6021490"/>
          </a:xfrm>
          <a:custGeom>
            <a:avLst/>
            <a:gdLst/>
            <a:ahLst/>
            <a:cxnLst/>
            <a:rect l="l" t="t" r="r" b="b"/>
            <a:pathLst>
              <a:path w="8028654" h="6021490">
                <a:moveTo>
                  <a:pt x="0" y="0"/>
                </a:moveTo>
                <a:lnTo>
                  <a:pt x="8028654" y="0"/>
                </a:lnTo>
                <a:lnTo>
                  <a:pt x="8028654" y="6021490"/>
                </a:lnTo>
                <a:lnTo>
                  <a:pt x="0" y="602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5845921" y="4466378"/>
            <a:ext cx="4365466" cy="5820622"/>
          </a:xfrm>
          <a:custGeom>
            <a:avLst/>
            <a:gdLst/>
            <a:ahLst/>
            <a:cxnLst/>
            <a:rect l="l" t="t" r="r" b="b"/>
            <a:pathLst>
              <a:path w="4365466" h="5820622">
                <a:moveTo>
                  <a:pt x="0" y="0"/>
                </a:moveTo>
                <a:lnTo>
                  <a:pt x="4365466" y="0"/>
                </a:lnTo>
                <a:lnTo>
                  <a:pt x="4365466" y="5820622"/>
                </a:lnTo>
                <a:lnTo>
                  <a:pt x="0" y="58206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9441621" y="2717313"/>
            <a:ext cx="4818083" cy="6424111"/>
          </a:xfrm>
          <a:custGeom>
            <a:avLst/>
            <a:gdLst/>
            <a:ahLst/>
            <a:cxnLst/>
            <a:rect l="l" t="t" r="r" b="b"/>
            <a:pathLst>
              <a:path w="4818083" h="6424111">
                <a:moveTo>
                  <a:pt x="0" y="0"/>
                </a:moveTo>
                <a:lnTo>
                  <a:pt x="4818083" y="0"/>
                </a:lnTo>
                <a:lnTo>
                  <a:pt x="4818083" y="6424111"/>
                </a:lnTo>
                <a:lnTo>
                  <a:pt x="0" y="642411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14503156" y="2717313"/>
            <a:ext cx="3784844" cy="7569687"/>
          </a:xfrm>
          <a:custGeom>
            <a:avLst/>
            <a:gdLst/>
            <a:ahLst/>
            <a:cxnLst/>
            <a:rect l="l" t="t" r="r" b="b"/>
            <a:pathLst>
              <a:path w="3784844" h="7569687">
                <a:moveTo>
                  <a:pt x="0" y="0"/>
                </a:moveTo>
                <a:lnTo>
                  <a:pt x="3784844" y="0"/>
                </a:lnTo>
                <a:lnTo>
                  <a:pt x="3784844" y="7569687"/>
                </a:lnTo>
                <a:lnTo>
                  <a:pt x="0" y="75696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TextBox 13"/>
          <p:cNvSpPr txBox="1"/>
          <p:nvPr/>
        </p:nvSpPr>
        <p:spPr>
          <a:xfrm>
            <a:off x="7674608" y="953058"/>
            <a:ext cx="1113369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PHOTOS FROM PRACTICE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87293" y="2185110"/>
            <a:ext cx="17383736" cy="7544490"/>
            <a:chOff x="0" y="0"/>
            <a:chExt cx="4578433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8433" cy="1987026"/>
            </a:xfrm>
            <a:custGeom>
              <a:avLst/>
              <a:gdLst/>
              <a:ahLst/>
              <a:cxnLst/>
              <a:rect l="l" t="t" r="r" b="b"/>
              <a:pathLst>
                <a:path w="4578433" h="1987026">
                  <a:moveTo>
                    <a:pt x="22713" y="0"/>
                  </a:moveTo>
                  <a:lnTo>
                    <a:pt x="4555720" y="0"/>
                  </a:lnTo>
                  <a:cubicBezTo>
                    <a:pt x="4568263" y="0"/>
                    <a:pt x="4578433" y="10169"/>
                    <a:pt x="4578433" y="22713"/>
                  </a:cubicBezTo>
                  <a:lnTo>
                    <a:pt x="4578433" y="1964313"/>
                  </a:lnTo>
                  <a:cubicBezTo>
                    <a:pt x="4578433" y="1970337"/>
                    <a:pt x="4576040" y="1976114"/>
                    <a:pt x="4571780" y="1980374"/>
                  </a:cubicBezTo>
                  <a:cubicBezTo>
                    <a:pt x="4567520" y="1984633"/>
                    <a:pt x="4561743" y="1987026"/>
                    <a:pt x="4555720" y="1987026"/>
                  </a:cubicBezTo>
                  <a:lnTo>
                    <a:pt x="22713" y="1987026"/>
                  </a:lnTo>
                  <a:cubicBezTo>
                    <a:pt x="16689" y="1987026"/>
                    <a:pt x="10912" y="1984633"/>
                    <a:pt x="6653" y="1980374"/>
                  </a:cubicBezTo>
                  <a:cubicBezTo>
                    <a:pt x="2393" y="1976114"/>
                    <a:pt x="0" y="1970337"/>
                    <a:pt x="0" y="1964313"/>
                  </a:cubicBezTo>
                  <a:lnTo>
                    <a:pt x="0" y="22713"/>
                  </a:lnTo>
                  <a:cubicBezTo>
                    <a:pt x="0" y="10169"/>
                    <a:pt x="10169" y="0"/>
                    <a:pt x="22713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376271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230483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499022" y="528638"/>
            <a:ext cx="10659654" cy="1435249"/>
            <a:chOff x="0" y="0"/>
            <a:chExt cx="2807481" cy="3780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07481" cy="378008"/>
            </a:xfrm>
            <a:custGeom>
              <a:avLst/>
              <a:gdLst/>
              <a:ahLst/>
              <a:cxnLst/>
              <a:rect l="l" t="t" r="r" b="b"/>
              <a:pathLst>
                <a:path w="2807481" h="378008">
                  <a:moveTo>
                    <a:pt x="37040" y="0"/>
                  </a:moveTo>
                  <a:lnTo>
                    <a:pt x="2770440" y="0"/>
                  </a:lnTo>
                  <a:cubicBezTo>
                    <a:pt x="2780264" y="0"/>
                    <a:pt x="2789686" y="3902"/>
                    <a:pt x="2796632" y="10849"/>
                  </a:cubicBezTo>
                  <a:cubicBezTo>
                    <a:pt x="2803578" y="17795"/>
                    <a:pt x="2807481" y="27217"/>
                    <a:pt x="2807481" y="37040"/>
                  </a:cubicBezTo>
                  <a:lnTo>
                    <a:pt x="2807481" y="340968"/>
                  </a:lnTo>
                  <a:cubicBezTo>
                    <a:pt x="2807481" y="350791"/>
                    <a:pt x="2803578" y="360213"/>
                    <a:pt x="2796632" y="367159"/>
                  </a:cubicBezTo>
                  <a:cubicBezTo>
                    <a:pt x="2789686" y="374106"/>
                    <a:pt x="2780264" y="378008"/>
                    <a:pt x="2770440" y="378008"/>
                  </a:cubicBezTo>
                  <a:lnTo>
                    <a:pt x="37040" y="378008"/>
                  </a:lnTo>
                  <a:cubicBezTo>
                    <a:pt x="27217" y="378008"/>
                    <a:pt x="17795" y="374106"/>
                    <a:pt x="10849" y="367159"/>
                  </a:cubicBezTo>
                  <a:cubicBezTo>
                    <a:pt x="3902" y="360213"/>
                    <a:pt x="0" y="350791"/>
                    <a:pt x="0" y="340968"/>
                  </a:cubicBezTo>
                  <a:lnTo>
                    <a:pt x="0" y="37040"/>
                  </a:lnTo>
                  <a:cubicBezTo>
                    <a:pt x="0" y="27217"/>
                    <a:pt x="3902" y="17795"/>
                    <a:pt x="10849" y="10849"/>
                  </a:cubicBezTo>
                  <a:cubicBezTo>
                    <a:pt x="17795" y="3902"/>
                    <a:pt x="27217" y="0"/>
                    <a:pt x="37040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676" y="814145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VYHODNOTENIE A PRÍNOS PRAXE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909980" y="1491643"/>
            <a:ext cx="10972778" cy="1386934"/>
            <a:chOff x="0" y="0"/>
            <a:chExt cx="2889950" cy="3652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89950" cy="365283"/>
            </a:xfrm>
            <a:custGeom>
              <a:avLst/>
              <a:gdLst/>
              <a:ahLst/>
              <a:cxnLst/>
              <a:rect l="l" t="t" r="r" b="b"/>
              <a:pathLst>
                <a:path w="2889950" h="365283">
                  <a:moveTo>
                    <a:pt x="35983" y="0"/>
                  </a:moveTo>
                  <a:lnTo>
                    <a:pt x="2853966" y="0"/>
                  </a:lnTo>
                  <a:cubicBezTo>
                    <a:pt x="2863510" y="0"/>
                    <a:pt x="2872662" y="3791"/>
                    <a:pt x="2879410" y="10539"/>
                  </a:cubicBezTo>
                  <a:cubicBezTo>
                    <a:pt x="2886159" y="17287"/>
                    <a:pt x="2889950" y="26440"/>
                    <a:pt x="2889950" y="35983"/>
                  </a:cubicBezTo>
                  <a:lnTo>
                    <a:pt x="2889950" y="329300"/>
                  </a:lnTo>
                  <a:cubicBezTo>
                    <a:pt x="2889950" y="338843"/>
                    <a:pt x="2886159" y="347996"/>
                    <a:pt x="2879410" y="354744"/>
                  </a:cubicBezTo>
                  <a:cubicBezTo>
                    <a:pt x="2872662" y="361492"/>
                    <a:pt x="2863510" y="365283"/>
                    <a:pt x="2853966" y="365283"/>
                  </a:cubicBezTo>
                  <a:lnTo>
                    <a:pt x="35983" y="365283"/>
                  </a:lnTo>
                  <a:cubicBezTo>
                    <a:pt x="26440" y="365283"/>
                    <a:pt x="17287" y="361492"/>
                    <a:pt x="10539" y="354744"/>
                  </a:cubicBezTo>
                  <a:cubicBezTo>
                    <a:pt x="3791" y="347996"/>
                    <a:pt x="0" y="338843"/>
                    <a:pt x="0" y="329300"/>
                  </a:cubicBezTo>
                  <a:lnTo>
                    <a:pt x="0" y="35983"/>
                  </a:lnTo>
                  <a:cubicBezTo>
                    <a:pt x="0" y="26440"/>
                    <a:pt x="3791" y="17287"/>
                    <a:pt x="10539" y="10539"/>
                  </a:cubicBezTo>
                  <a:cubicBezTo>
                    <a:pt x="17287" y="3791"/>
                    <a:pt x="26440" y="0"/>
                    <a:pt x="35983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54308" y="1525980"/>
            <a:ext cx="11133692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Nunito Bold"/>
              </a:rPr>
              <a:t>EVALUATION AND CONTRIBUTION OF THE PRACTICE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9022" y="3098419"/>
            <a:ext cx="11595974" cy="403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mentalita a pracovné nastavenie/podmienky inej krajiny,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the mentality and working set-up/conditions of another country,</a:t>
            </a:r>
          </a:p>
          <a:p>
            <a:pPr>
              <a:lnSpc>
                <a:spcPts val="3360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komunikácia v anglickom jazyku,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communication in English,</a:t>
            </a:r>
          </a:p>
          <a:p>
            <a:pPr>
              <a:lnSpc>
                <a:spcPts val="3360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fungovanie a riadenie hotela, 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operation and management of the hotel,</a:t>
            </a:r>
          </a:p>
          <a:p>
            <a:pPr>
              <a:lnSpc>
                <a:spcPts val="3360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244633" y="4265499"/>
            <a:ext cx="7700725" cy="504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7"/>
              </a:lnSpc>
            </a:pPr>
            <a:endParaRPr/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administratíva v hoteli,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hotel administration,</a:t>
            </a:r>
          </a:p>
          <a:p>
            <a:pPr>
              <a:lnSpc>
                <a:spcPts val="3807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spoločenská etiketa a komunikácia,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social etiquette and communication,</a:t>
            </a:r>
          </a:p>
          <a:p>
            <a:pPr>
              <a:lnSpc>
                <a:spcPts val="3807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zvládanie nepredvídateľných situácií</a:t>
            </a:r>
          </a:p>
          <a:p>
            <a:pPr>
              <a:lnSpc>
                <a:spcPts val="3360"/>
              </a:lnSpc>
            </a:pPr>
            <a:r>
              <a:rPr lang="en-US" sz="3000">
                <a:solidFill>
                  <a:srgbClr val="453227"/>
                </a:solidFill>
                <a:latin typeface="Old Standard"/>
              </a:rPr>
              <a:t>coping with unpredictable situations</a:t>
            </a:r>
          </a:p>
          <a:p>
            <a:pPr>
              <a:lnSpc>
                <a:spcPts val="3360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  <a:p>
            <a:pPr>
              <a:lnSpc>
                <a:spcPts val="3360"/>
              </a:lnSpc>
            </a:pPr>
            <a:endParaRPr lang="en-US" sz="3000">
              <a:solidFill>
                <a:srgbClr val="453227"/>
              </a:solidFill>
              <a:latin typeface="Old Standar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719676" y="1763671"/>
            <a:ext cx="15562027" cy="7544490"/>
            <a:chOff x="0" y="0"/>
            <a:chExt cx="4098641" cy="19870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8641" cy="1987026"/>
            </a:xfrm>
            <a:custGeom>
              <a:avLst/>
              <a:gdLst/>
              <a:ahLst/>
              <a:cxnLst/>
              <a:rect l="l" t="t" r="r" b="b"/>
              <a:pathLst>
                <a:path w="4098641" h="1987026">
                  <a:moveTo>
                    <a:pt x="25372" y="0"/>
                  </a:moveTo>
                  <a:lnTo>
                    <a:pt x="4073269" y="0"/>
                  </a:lnTo>
                  <a:cubicBezTo>
                    <a:pt x="4087282" y="0"/>
                    <a:pt x="4098641" y="11359"/>
                    <a:pt x="4098641" y="25372"/>
                  </a:cubicBezTo>
                  <a:lnTo>
                    <a:pt x="4098641" y="1961654"/>
                  </a:lnTo>
                  <a:cubicBezTo>
                    <a:pt x="4098641" y="1975667"/>
                    <a:pt x="4087282" y="1987026"/>
                    <a:pt x="4073269" y="1987026"/>
                  </a:cubicBezTo>
                  <a:lnTo>
                    <a:pt x="25372" y="1987026"/>
                  </a:lnTo>
                  <a:cubicBezTo>
                    <a:pt x="11359" y="1987026"/>
                    <a:pt x="0" y="1975667"/>
                    <a:pt x="0" y="1961654"/>
                  </a:cubicBezTo>
                  <a:lnTo>
                    <a:pt x="0" y="25372"/>
                  </a:lnTo>
                  <a:cubicBezTo>
                    <a:pt x="0" y="11359"/>
                    <a:pt x="11359" y="0"/>
                    <a:pt x="25372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376271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230483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499022" y="528638"/>
            <a:ext cx="10659654" cy="1451496"/>
            <a:chOff x="0" y="0"/>
            <a:chExt cx="2807481" cy="382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07481" cy="382287"/>
            </a:xfrm>
            <a:custGeom>
              <a:avLst/>
              <a:gdLst/>
              <a:ahLst/>
              <a:cxnLst/>
              <a:rect l="l" t="t" r="r" b="b"/>
              <a:pathLst>
                <a:path w="2807481" h="382287">
                  <a:moveTo>
                    <a:pt x="37040" y="0"/>
                  </a:moveTo>
                  <a:lnTo>
                    <a:pt x="2770440" y="0"/>
                  </a:lnTo>
                  <a:cubicBezTo>
                    <a:pt x="2780264" y="0"/>
                    <a:pt x="2789686" y="3902"/>
                    <a:pt x="2796632" y="10849"/>
                  </a:cubicBezTo>
                  <a:cubicBezTo>
                    <a:pt x="2803578" y="17795"/>
                    <a:pt x="2807481" y="27217"/>
                    <a:pt x="2807481" y="37040"/>
                  </a:cubicBezTo>
                  <a:lnTo>
                    <a:pt x="2807481" y="345247"/>
                  </a:lnTo>
                  <a:cubicBezTo>
                    <a:pt x="2807481" y="355070"/>
                    <a:pt x="2803578" y="364492"/>
                    <a:pt x="2796632" y="371438"/>
                  </a:cubicBezTo>
                  <a:cubicBezTo>
                    <a:pt x="2789686" y="378385"/>
                    <a:pt x="2780264" y="382287"/>
                    <a:pt x="2770440" y="382287"/>
                  </a:cubicBezTo>
                  <a:lnTo>
                    <a:pt x="37040" y="382287"/>
                  </a:lnTo>
                  <a:cubicBezTo>
                    <a:pt x="27217" y="382287"/>
                    <a:pt x="17795" y="378385"/>
                    <a:pt x="10849" y="371438"/>
                  </a:cubicBezTo>
                  <a:cubicBezTo>
                    <a:pt x="3902" y="364492"/>
                    <a:pt x="0" y="355070"/>
                    <a:pt x="0" y="345247"/>
                  </a:cubicBezTo>
                  <a:lnTo>
                    <a:pt x="0" y="37040"/>
                  </a:lnTo>
                  <a:cubicBezTo>
                    <a:pt x="0" y="27217"/>
                    <a:pt x="3902" y="17795"/>
                    <a:pt x="10849" y="10849"/>
                  </a:cubicBezTo>
                  <a:cubicBezTo>
                    <a:pt x="17795" y="3902"/>
                    <a:pt x="27217" y="0"/>
                    <a:pt x="37040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676" y="922627"/>
            <a:ext cx="1113369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Nunito Bold"/>
              </a:rPr>
              <a:t>POUŽITÉ ZDROJE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427630" y="1270420"/>
            <a:ext cx="9462091" cy="1386934"/>
            <a:chOff x="0" y="0"/>
            <a:chExt cx="2492073" cy="3652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92073" cy="365283"/>
            </a:xfrm>
            <a:custGeom>
              <a:avLst/>
              <a:gdLst/>
              <a:ahLst/>
              <a:cxnLst/>
              <a:rect l="l" t="t" r="r" b="b"/>
              <a:pathLst>
                <a:path w="2492073" h="365283">
                  <a:moveTo>
                    <a:pt x="41728" y="0"/>
                  </a:moveTo>
                  <a:lnTo>
                    <a:pt x="2450345" y="0"/>
                  </a:lnTo>
                  <a:cubicBezTo>
                    <a:pt x="2473391" y="0"/>
                    <a:pt x="2492073" y="18682"/>
                    <a:pt x="2492073" y="41728"/>
                  </a:cubicBezTo>
                  <a:lnTo>
                    <a:pt x="2492073" y="323555"/>
                  </a:lnTo>
                  <a:cubicBezTo>
                    <a:pt x="2492073" y="334622"/>
                    <a:pt x="2487677" y="345235"/>
                    <a:pt x="2479852" y="353061"/>
                  </a:cubicBezTo>
                  <a:cubicBezTo>
                    <a:pt x="2472026" y="360887"/>
                    <a:pt x="2461412" y="365283"/>
                    <a:pt x="2450345" y="365283"/>
                  </a:cubicBezTo>
                  <a:lnTo>
                    <a:pt x="41728" y="365283"/>
                  </a:lnTo>
                  <a:cubicBezTo>
                    <a:pt x="30661" y="365283"/>
                    <a:pt x="20048" y="360887"/>
                    <a:pt x="12222" y="353061"/>
                  </a:cubicBezTo>
                  <a:cubicBezTo>
                    <a:pt x="4396" y="345235"/>
                    <a:pt x="0" y="334622"/>
                    <a:pt x="0" y="323555"/>
                  </a:cubicBezTo>
                  <a:lnTo>
                    <a:pt x="0" y="41728"/>
                  </a:lnTo>
                  <a:cubicBezTo>
                    <a:pt x="0" y="30661"/>
                    <a:pt x="4396" y="20048"/>
                    <a:pt x="12222" y="12222"/>
                  </a:cubicBezTo>
                  <a:cubicBezTo>
                    <a:pt x="20048" y="4396"/>
                    <a:pt x="30661" y="0"/>
                    <a:pt x="41728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69605" y="1618819"/>
            <a:ext cx="1113369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SOURCES USED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59013" y="3779300"/>
            <a:ext cx="9245561" cy="3036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hlinkClick r:id="rId5"/>
              </a:rPr>
              <a:t>https://ochorvatsku.sk/split/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hlinkClick r:id="rId6"/>
              </a:rPr>
              <a:t>https://www.booking.com/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hlinkClick r:id="rId7"/>
              </a:rPr>
              <a:t>https://hotelmondo.hr/en/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hlinkClick r:id="rId8"/>
              </a:rPr>
              <a:t>https://www.facebook.com/hotelmondosplit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  <a:hlinkClick r:id="rId9"/>
              </a:rPr>
              <a:t>https://www.instagram.com/hotelmondosplit/</a:t>
            </a: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0" y="633154"/>
            <a:ext cx="18288000" cy="8935281"/>
            <a:chOff x="0" y="0"/>
            <a:chExt cx="4816593" cy="23533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353325"/>
            </a:xfrm>
            <a:custGeom>
              <a:avLst/>
              <a:gdLst/>
              <a:ahLst/>
              <a:cxnLst/>
              <a:rect l="l" t="t" r="r" b="b"/>
              <a:pathLst>
                <a:path w="4816592" h="2353325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331735"/>
                  </a:lnTo>
                  <a:cubicBezTo>
                    <a:pt x="4816592" y="2343659"/>
                    <a:pt x="4806926" y="2353325"/>
                    <a:pt x="4795002" y="2353325"/>
                  </a:cubicBezTo>
                  <a:lnTo>
                    <a:pt x="21590" y="2353325"/>
                  </a:lnTo>
                  <a:cubicBezTo>
                    <a:pt x="9666" y="2353325"/>
                    <a:pt x="0" y="2343659"/>
                    <a:pt x="0" y="2331735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2904" y="1381850"/>
            <a:ext cx="7501518" cy="1034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3799"/>
              </a:lnSpc>
              <a:buFont typeface="Arial"/>
              <a:buChar char="•"/>
            </a:pPr>
            <a:r>
              <a:rPr lang="en-US" sz="3999" dirty="0">
                <a:solidFill>
                  <a:srgbClr val="453227"/>
                </a:solidFill>
                <a:latin typeface="Nunito"/>
                <a:hlinkClick r:id="rId3" action="ppaction://hlinksldjump"/>
              </a:rPr>
              <a:t>Split, </a:t>
            </a:r>
            <a:r>
              <a:rPr lang="en-US" sz="3999" dirty="0" err="1">
                <a:solidFill>
                  <a:srgbClr val="453227"/>
                </a:solidFill>
                <a:latin typeface="Nunito"/>
                <a:hlinkClick r:id="rId3" action="ppaction://hlinksldjump"/>
              </a:rPr>
              <a:t>Chorvátsko</a:t>
            </a:r>
            <a:endParaRPr lang="en-US" sz="3999" dirty="0">
              <a:solidFill>
                <a:srgbClr val="453227"/>
              </a:solidFill>
              <a:latin typeface="Nunito"/>
              <a:hlinkClick r:id="rId3" action="ppaction://hlinksldjump"/>
            </a:endParaRPr>
          </a:p>
          <a:p>
            <a:pPr algn="just">
              <a:lnSpc>
                <a:spcPts val="285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3" action="ppaction://hlinksldjump"/>
              </a:rPr>
              <a:t>Split, Croatia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4" action="ppaction://hlinksldjump"/>
              </a:rPr>
              <a:t>predstavenie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4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4" action="ppaction://hlinksldjump"/>
              </a:rPr>
              <a:t>spoločnosti</a:t>
            </a:r>
            <a:endParaRPr lang="en-US" sz="3999" dirty="0">
              <a:solidFill>
                <a:srgbClr val="5E4E45"/>
              </a:solidFill>
              <a:latin typeface="Nunito"/>
              <a:hlinkClick r:id="rId4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4" action="ppaction://hlinksldjump"/>
              </a:rPr>
              <a:t>introduction of company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5" action="ppaction://hlinksldjump"/>
              </a:rPr>
              <a:t>predmet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5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5" action="ppaction://hlinksldjump"/>
              </a:rPr>
              <a:t>činností</a:t>
            </a:r>
            <a:endParaRPr lang="en-US" sz="3999" dirty="0">
              <a:solidFill>
                <a:srgbClr val="5E4E45"/>
              </a:solidFill>
              <a:latin typeface="Nunito"/>
              <a:hlinkClick r:id="rId5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5" action="ppaction://hlinksldjump"/>
              </a:rPr>
              <a:t>subject of activities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6" action="ppaction://hlinksldjump"/>
              </a:rPr>
              <a:t>organizačná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6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6" action="ppaction://hlinksldjump"/>
              </a:rPr>
              <a:t>štruktúra</a:t>
            </a:r>
            <a:endParaRPr lang="en-US" sz="3999" dirty="0">
              <a:solidFill>
                <a:srgbClr val="5E4E45"/>
              </a:solidFill>
              <a:latin typeface="Nunito"/>
              <a:hlinkClick r:id="rId6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 err="1">
                <a:solidFill>
                  <a:srgbClr val="5E4E45"/>
                </a:solidFill>
                <a:latin typeface="Nunito"/>
                <a:hlinkClick r:id="rId6" action="ppaction://hlinksldjump"/>
              </a:rPr>
              <a:t>organisational</a:t>
            </a:r>
            <a:r>
              <a:rPr lang="en-US" sz="3000" dirty="0">
                <a:solidFill>
                  <a:srgbClr val="5E4E45"/>
                </a:solidFill>
                <a:latin typeface="Nunito"/>
                <a:hlinkClick r:id="rId6" action="ppaction://hlinksldjump"/>
              </a:rPr>
              <a:t> structure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7" action="ppaction://hlinksldjump"/>
              </a:rPr>
              <a:t>klientela</a:t>
            </a:r>
            <a:endParaRPr lang="en-US" sz="3999" dirty="0">
              <a:solidFill>
                <a:srgbClr val="5E4E45"/>
              </a:solidFill>
              <a:latin typeface="Nunito"/>
              <a:hlinkClick r:id="rId7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7" action="ppaction://hlinksldjump"/>
              </a:rPr>
              <a:t>clientele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8" action="ppaction://hlinksldjump"/>
              </a:rPr>
              <a:t>sezóny</a:t>
            </a:r>
            <a:endParaRPr lang="en-US" sz="3999" dirty="0">
              <a:solidFill>
                <a:srgbClr val="5E4E45"/>
              </a:solidFill>
              <a:latin typeface="Nunito"/>
              <a:hlinkClick r:id="rId8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8" action="ppaction://hlinksldjump"/>
              </a:rPr>
              <a:t>seasons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9" action="ppaction://hlinksldjump"/>
              </a:rPr>
              <a:t>propagácia</a:t>
            </a:r>
            <a:endParaRPr lang="en-US" sz="3999" dirty="0">
              <a:solidFill>
                <a:srgbClr val="5E4E45"/>
              </a:solidFill>
              <a:latin typeface="Nunito"/>
              <a:hlinkClick r:id="rId9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9" action="ppaction://hlinksldjump"/>
              </a:rPr>
              <a:t>promotion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0" action="ppaction://hlinksldjump"/>
              </a:rPr>
              <a:t>fotografie</a:t>
            </a:r>
            <a:endParaRPr lang="en-US" sz="3999" dirty="0">
              <a:solidFill>
                <a:srgbClr val="5E4E45"/>
              </a:solidFill>
              <a:latin typeface="Nunito"/>
              <a:hlinkClick r:id="rId10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10" action="ppaction://hlinksldjump"/>
              </a:rPr>
              <a:t>photos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3360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3360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3360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3360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5599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30841" y="2010246"/>
            <a:ext cx="9881031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E4E45"/>
                </a:solidFill>
                <a:latin typeface="Nunito Bold"/>
              </a:rPr>
              <a:t>OVERVIEW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41859" y="2884458"/>
            <a:ext cx="11236305" cy="932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endParaRPr dirty="0"/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1" action="ppaction://hlinksldjump"/>
              </a:rPr>
              <a:t>činnosti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1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1" action="ppaction://hlinksldjump"/>
              </a:rPr>
              <a:t>vykonávané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1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1" action="ppaction://hlinksldjump"/>
              </a:rPr>
              <a:t>na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1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1" action="ppaction://hlinksldjump"/>
              </a:rPr>
              <a:t>praxi</a:t>
            </a:r>
            <a:endParaRPr lang="en-US" sz="3999" dirty="0">
              <a:solidFill>
                <a:srgbClr val="5E4E45"/>
              </a:solidFill>
              <a:latin typeface="Nunito"/>
              <a:hlinkClick r:id="rId11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11" action="ppaction://hlinksldjump"/>
              </a:rPr>
              <a:t>activities carried out in practice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2" action="ppaction://hlinksldjump"/>
              </a:rPr>
              <a:t>programy</a:t>
            </a:r>
            <a:endParaRPr lang="en-US" sz="3999" dirty="0">
              <a:solidFill>
                <a:srgbClr val="5E4E45"/>
              </a:solidFill>
              <a:latin typeface="Nunito"/>
              <a:hlinkClick r:id="rId12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 err="1">
                <a:solidFill>
                  <a:srgbClr val="5E4E45"/>
                </a:solidFill>
                <a:latin typeface="Nunito"/>
                <a:hlinkClick r:id="rId12" action="ppaction://hlinksldjump"/>
              </a:rPr>
              <a:t>programms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3" action="ppaction://hlinksldjump"/>
              </a:rPr>
              <a:t>denník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3" action="ppaction://hlinksldjump"/>
              </a:rPr>
              <a:t> z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3" action="ppaction://hlinksldjump"/>
              </a:rPr>
              <a:t>praxe</a:t>
            </a:r>
            <a:endParaRPr lang="en-US" sz="3999" dirty="0">
              <a:solidFill>
                <a:srgbClr val="5E4E45"/>
              </a:solidFill>
              <a:latin typeface="Nunito"/>
              <a:hlinkClick r:id="rId13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 err="1">
                <a:solidFill>
                  <a:srgbClr val="5E4E45"/>
                </a:solidFill>
                <a:latin typeface="Nunito"/>
                <a:hlinkClick r:id="rId13" action="ppaction://hlinksldjump"/>
              </a:rPr>
              <a:t>practise</a:t>
            </a:r>
            <a:r>
              <a:rPr lang="en-US" sz="3000" dirty="0">
                <a:solidFill>
                  <a:srgbClr val="5E4E45"/>
                </a:solidFill>
                <a:latin typeface="Nunito"/>
                <a:hlinkClick r:id="rId13" action="ppaction://hlinksldjump"/>
              </a:rPr>
              <a:t> dairy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4" action="ppaction://hlinksldjump"/>
              </a:rPr>
              <a:t>fotografie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4" action="ppaction://hlinksldjump"/>
              </a:rPr>
              <a:t> z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4" action="ppaction://hlinksldjump"/>
              </a:rPr>
              <a:t>praxe</a:t>
            </a:r>
            <a:endParaRPr lang="en-US" sz="3999" dirty="0">
              <a:solidFill>
                <a:srgbClr val="5E4E45"/>
              </a:solidFill>
              <a:latin typeface="Nunito"/>
              <a:hlinkClick r:id="rId14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14" action="ppaction://hlinksldjump"/>
              </a:rPr>
              <a:t>photos from </a:t>
            </a:r>
            <a:r>
              <a:rPr lang="en-US" sz="3000" dirty="0" err="1">
                <a:solidFill>
                  <a:srgbClr val="5E4E45"/>
                </a:solidFill>
                <a:latin typeface="Nunito"/>
                <a:hlinkClick r:id="rId14" action="ppaction://hlinksldjump"/>
              </a:rPr>
              <a:t>practise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5" action="ppaction://hlinksldjump"/>
              </a:rPr>
              <a:t>vyhodnotenie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5" action="ppaction://hlinksldjump"/>
              </a:rPr>
              <a:t> a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5" action="ppaction://hlinksldjump"/>
              </a:rPr>
              <a:t>prínos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5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5" action="ppaction://hlinksldjump"/>
              </a:rPr>
              <a:t>praxe</a:t>
            </a:r>
            <a:endParaRPr lang="en-US" sz="3999" dirty="0">
              <a:solidFill>
                <a:srgbClr val="5E4E45"/>
              </a:solidFill>
              <a:latin typeface="Nunito"/>
              <a:hlinkClick r:id="rId15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15" action="ppaction://hlinksldjump"/>
              </a:rPr>
              <a:t>evaluation and contribution of the practice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 marL="863599" lvl="1" indent="-431800">
              <a:lnSpc>
                <a:spcPts val="4479"/>
              </a:lnSpc>
              <a:buFont typeface="Arial"/>
              <a:buChar char="•"/>
            </a:pPr>
            <a:r>
              <a:rPr lang="en-US" sz="3999" dirty="0" err="1">
                <a:solidFill>
                  <a:srgbClr val="5E4E45"/>
                </a:solidFill>
                <a:latin typeface="Nunito"/>
                <a:hlinkClick r:id="rId16" action="ppaction://hlinksldjump"/>
              </a:rPr>
              <a:t>použité</a:t>
            </a:r>
            <a:r>
              <a:rPr lang="en-US" sz="3999" dirty="0">
                <a:solidFill>
                  <a:srgbClr val="5E4E45"/>
                </a:solidFill>
                <a:latin typeface="Nunito"/>
                <a:hlinkClick r:id="rId16" action="ppaction://hlinksldjump"/>
              </a:rPr>
              <a:t> </a:t>
            </a:r>
            <a:r>
              <a:rPr lang="en-US" sz="3999" dirty="0" err="1">
                <a:solidFill>
                  <a:srgbClr val="5E4E45"/>
                </a:solidFill>
                <a:latin typeface="Nunito"/>
                <a:hlinkClick r:id="rId16" action="ppaction://hlinksldjump"/>
              </a:rPr>
              <a:t>zdroje</a:t>
            </a:r>
            <a:endParaRPr lang="en-US" sz="3999" dirty="0">
              <a:solidFill>
                <a:srgbClr val="5E4E45"/>
              </a:solidFill>
              <a:latin typeface="Nunito"/>
              <a:hlinkClick r:id="rId16" action="ppaction://hlinksldjump"/>
            </a:endParaRPr>
          </a:p>
          <a:p>
            <a:pPr>
              <a:lnSpc>
                <a:spcPts val="3360"/>
              </a:lnSpc>
            </a:pPr>
            <a:r>
              <a:rPr lang="en-US" sz="3000" dirty="0">
                <a:solidFill>
                  <a:srgbClr val="5E4E45"/>
                </a:solidFill>
                <a:latin typeface="Nunito"/>
                <a:hlinkClick r:id="rId16" action="ppaction://hlinksldjump"/>
              </a:rPr>
              <a:t>sources used</a:t>
            </a: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4479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5599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5599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5599"/>
              </a:lnSpc>
            </a:pPr>
            <a:endParaRPr lang="en-US" sz="3000" dirty="0">
              <a:solidFill>
                <a:srgbClr val="5E4E45"/>
              </a:solidFill>
              <a:latin typeface="Nunito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15808041" y="899795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 rot="5400000">
            <a:off x="14667077" y="899795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TextBox 11"/>
          <p:cNvSpPr txBox="1"/>
          <p:nvPr/>
        </p:nvSpPr>
        <p:spPr>
          <a:xfrm>
            <a:off x="4030841" y="698971"/>
            <a:ext cx="988103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453227"/>
                </a:solidFill>
                <a:latin typeface="Nunito Bold"/>
              </a:rPr>
              <a:t>OBSAH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451779" y="388110"/>
            <a:ext cx="17264546" cy="9342926"/>
            <a:chOff x="0" y="0"/>
            <a:chExt cx="4547041" cy="2460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7041" cy="2460688"/>
            </a:xfrm>
            <a:custGeom>
              <a:avLst/>
              <a:gdLst/>
              <a:ahLst/>
              <a:cxnLst/>
              <a:rect l="l" t="t" r="r" b="b"/>
              <a:pathLst>
                <a:path w="4547041" h="2460688">
                  <a:moveTo>
                    <a:pt x="22870" y="0"/>
                  </a:moveTo>
                  <a:lnTo>
                    <a:pt x="4524171" y="0"/>
                  </a:lnTo>
                  <a:cubicBezTo>
                    <a:pt x="4536802" y="0"/>
                    <a:pt x="4547041" y="10239"/>
                    <a:pt x="4547041" y="22870"/>
                  </a:cubicBezTo>
                  <a:lnTo>
                    <a:pt x="4547041" y="2437818"/>
                  </a:lnTo>
                  <a:cubicBezTo>
                    <a:pt x="4547041" y="2450449"/>
                    <a:pt x="4536802" y="2460688"/>
                    <a:pt x="4524171" y="2460688"/>
                  </a:cubicBezTo>
                  <a:lnTo>
                    <a:pt x="22870" y="2460688"/>
                  </a:lnTo>
                  <a:cubicBezTo>
                    <a:pt x="10239" y="2460688"/>
                    <a:pt x="0" y="2450449"/>
                    <a:pt x="0" y="2437818"/>
                  </a:cubicBezTo>
                  <a:lnTo>
                    <a:pt x="0" y="22870"/>
                  </a:lnTo>
                  <a:cubicBezTo>
                    <a:pt x="0" y="10239"/>
                    <a:pt x="10239" y="0"/>
                    <a:pt x="22870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51779" y="388110"/>
            <a:ext cx="7371978" cy="9342926"/>
          </a:xfrm>
          <a:custGeom>
            <a:avLst/>
            <a:gdLst/>
            <a:ahLst/>
            <a:cxnLst/>
            <a:rect l="l" t="t" r="r" b="b"/>
            <a:pathLst>
              <a:path w="7371978" h="9342926">
                <a:moveTo>
                  <a:pt x="0" y="0"/>
                </a:moveTo>
                <a:lnTo>
                  <a:pt x="7371978" y="0"/>
                </a:lnTo>
                <a:lnTo>
                  <a:pt x="7371978" y="9342926"/>
                </a:lnTo>
                <a:lnTo>
                  <a:pt x="0" y="93429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5304354" y="2815379"/>
            <a:ext cx="14374437" cy="155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0"/>
              </a:lnSpc>
            </a:pPr>
            <a:r>
              <a:rPr lang="en-US" sz="9078">
                <a:solidFill>
                  <a:srgbClr val="5E4E45"/>
                </a:solidFill>
                <a:latin typeface="Nunito Bold"/>
              </a:rPr>
              <a:t>ĎAKUJEM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9958" y="4742954"/>
            <a:ext cx="14374437" cy="138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10"/>
              </a:lnSpc>
            </a:pPr>
            <a:r>
              <a:rPr lang="en-US" sz="8079">
                <a:solidFill>
                  <a:srgbClr val="5E4E45"/>
                </a:solidFill>
                <a:latin typeface="Nunito Bold"/>
              </a:rPr>
              <a:t>ZA POZORNOSŤ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499022" y="1686826"/>
            <a:ext cx="17103184" cy="7887045"/>
            <a:chOff x="0" y="0"/>
            <a:chExt cx="4504542" cy="20772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4542" cy="2077246"/>
            </a:xfrm>
            <a:custGeom>
              <a:avLst/>
              <a:gdLst/>
              <a:ahLst/>
              <a:cxnLst/>
              <a:rect l="l" t="t" r="r" b="b"/>
              <a:pathLst>
                <a:path w="4504542" h="2077246">
                  <a:moveTo>
                    <a:pt x="23086" y="0"/>
                  </a:moveTo>
                  <a:lnTo>
                    <a:pt x="4481457" y="0"/>
                  </a:lnTo>
                  <a:cubicBezTo>
                    <a:pt x="4487580" y="0"/>
                    <a:pt x="4493451" y="2432"/>
                    <a:pt x="4497781" y="6762"/>
                  </a:cubicBezTo>
                  <a:cubicBezTo>
                    <a:pt x="4502110" y="11091"/>
                    <a:pt x="4504542" y="16963"/>
                    <a:pt x="4504542" y="23086"/>
                  </a:cubicBezTo>
                  <a:lnTo>
                    <a:pt x="4504542" y="2054161"/>
                  </a:lnTo>
                  <a:cubicBezTo>
                    <a:pt x="4504542" y="2066911"/>
                    <a:pt x="4494207" y="2077246"/>
                    <a:pt x="4481457" y="2077246"/>
                  </a:cubicBezTo>
                  <a:lnTo>
                    <a:pt x="23086" y="2077246"/>
                  </a:lnTo>
                  <a:cubicBezTo>
                    <a:pt x="16963" y="2077246"/>
                    <a:pt x="11091" y="2074814"/>
                    <a:pt x="6762" y="2070485"/>
                  </a:cubicBezTo>
                  <a:cubicBezTo>
                    <a:pt x="2432" y="2066155"/>
                    <a:pt x="0" y="2060284"/>
                    <a:pt x="0" y="2054161"/>
                  </a:cubicBezTo>
                  <a:lnTo>
                    <a:pt x="0" y="23086"/>
                  </a:lnTo>
                  <a:cubicBezTo>
                    <a:pt x="0" y="16963"/>
                    <a:pt x="2432" y="11091"/>
                    <a:pt x="6762" y="6762"/>
                  </a:cubicBezTo>
                  <a:cubicBezTo>
                    <a:pt x="11091" y="2432"/>
                    <a:pt x="16963" y="0"/>
                    <a:pt x="23086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376271" y="900241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224084" y="9003389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499022" y="528638"/>
            <a:ext cx="11715684" cy="1928650"/>
            <a:chOff x="0" y="0"/>
            <a:chExt cx="3085612" cy="5079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5612" cy="507957"/>
            </a:xfrm>
            <a:custGeom>
              <a:avLst/>
              <a:gdLst/>
              <a:ahLst/>
              <a:cxnLst/>
              <a:rect l="l" t="t" r="r" b="b"/>
              <a:pathLst>
                <a:path w="3085612" h="507957">
                  <a:moveTo>
                    <a:pt x="33702" y="0"/>
                  </a:moveTo>
                  <a:lnTo>
                    <a:pt x="3051911" y="0"/>
                  </a:lnTo>
                  <a:cubicBezTo>
                    <a:pt x="3060849" y="0"/>
                    <a:pt x="3069421" y="3551"/>
                    <a:pt x="3075742" y="9871"/>
                  </a:cubicBezTo>
                  <a:cubicBezTo>
                    <a:pt x="3082062" y="16191"/>
                    <a:pt x="3085612" y="24763"/>
                    <a:pt x="3085612" y="33702"/>
                  </a:cubicBezTo>
                  <a:lnTo>
                    <a:pt x="3085612" y="474255"/>
                  </a:lnTo>
                  <a:cubicBezTo>
                    <a:pt x="3085612" y="483194"/>
                    <a:pt x="3082062" y="491766"/>
                    <a:pt x="3075742" y="498086"/>
                  </a:cubicBezTo>
                  <a:cubicBezTo>
                    <a:pt x="3069421" y="504406"/>
                    <a:pt x="3060849" y="507957"/>
                    <a:pt x="3051911" y="507957"/>
                  </a:cubicBezTo>
                  <a:lnTo>
                    <a:pt x="33702" y="507957"/>
                  </a:lnTo>
                  <a:cubicBezTo>
                    <a:pt x="24763" y="507957"/>
                    <a:pt x="16191" y="504406"/>
                    <a:pt x="9871" y="498086"/>
                  </a:cubicBezTo>
                  <a:cubicBezTo>
                    <a:pt x="3551" y="491766"/>
                    <a:pt x="0" y="483194"/>
                    <a:pt x="0" y="474255"/>
                  </a:cubicBezTo>
                  <a:lnTo>
                    <a:pt x="0" y="33702"/>
                  </a:lnTo>
                  <a:cubicBezTo>
                    <a:pt x="0" y="24763"/>
                    <a:pt x="3551" y="16191"/>
                    <a:pt x="9871" y="9871"/>
                  </a:cubicBezTo>
                  <a:cubicBezTo>
                    <a:pt x="16191" y="3551"/>
                    <a:pt x="24763" y="0"/>
                    <a:pt x="33702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811455" y="1028700"/>
            <a:ext cx="7206233" cy="4937356"/>
          </a:xfrm>
          <a:custGeom>
            <a:avLst/>
            <a:gdLst/>
            <a:ahLst/>
            <a:cxnLst/>
            <a:rect l="l" t="t" r="r" b="b"/>
            <a:pathLst>
              <a:path w="7206233" h="4937356">
                <a:moveTo>
                  <a:pt x="0" y="0"/>
                </a:moveTo>
                <a:lnTo>
                  <a:pt x="7206233" y="0"/>
                </a:lnTo>
                <a:lnTo>
                  <a:pt x="7206233" y="4937356"/>
                </a:lnTo>
                <a:lnTo>
                  <a:pt x="0" y="49373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12893165" y="2754105"/>
            <a:ext cx="4136321" cy="6505171"/>
          </a:xfrm>
          <a:custGeom>
            <a:avLst/>
            <a:gdLst/>
            <a:ahLst/>
            <a:cxnLst/>
            <a:rect l="l" t="t" r="r" b="b"/>
            <a:pathLst>
              <a:path w="4136321" h="6505171">
                <a:moveTo>
                  <a:pt x="0" y="0"/>
                </a:moveTo>
                <a:lnTo>
                  <a:pt x="4136320" y="0"/>
                </a:lnTo>
                <a:lnTo>
                  <a:pt x="4136320" y="6505171"/>
                </a:lnTo>
                <a:lnTo>
                  <a:pt x="0" y="650517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TextBox 13"/>
          <p:cNvSpPr txBox="1"/>
          <p:nvPr/>
        </p:nvSpPr>
        <p:spPr>
          <a:xfrm>
            <a:off x="694737" y="3615820"/>
            <a:ext cx="1132425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E4E45"/>
                </a:solidFill>
                <a:latin typeface="Nunito"/>
              </a:rPr>
              <a:t>druhé najväčšie mesto v Chorvátsku </a:t>
            </a:r>
          </a:p>
          <a:p>
            <a:pPr>
              <a:lnSpc>
                <a:spcPts val="4480"/>
              </a:lnSpc>
            </a:pPr>
            <a:r>
              <a:rPr lang="en-US" sz="3200">
                <a:solidFill>
                  <a:srgbClr val="5E4E45"/>
                </a:solidFill>
                <a:latin typeface="Nunito"/>
              </a:rPr>
              <a:t>(200 000 obyvateľov)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0452" y="8158480"/>
            <a:ext cx="1132425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E4E45"/>
                </a:solidFill>
                <a:latin typeface="Nunito"/>
              </a:rPr>
              <a:t>najznámejšie kultúrne pamiatky: Diokleciánov palác, Kostol sv. Trojice, Národné námestie, 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386248" y="3672970"/>
            <a:ext cx="4284062" cy="5712083"/>
          </a:xfrm>
          <a:custGeom>
            <a:avLst/>
            <a:gdLst/>
            <a:ahLst/>
            <a:cxnLst/>
            <a:rect l="l" t="t" r="r" b="b"/>
            <a:pathLst>
              <a:path w="4284062" h="5712083">
                <a:moveTo>
                  <a:pt x="0" y="0"/>
                </a:moveTo>
                <a:lnTo>
                  <a:pt x="4284062" y="0"/>
                </a:lnTo>
                <a:lnTo>
                  <a:pt x="4284062" y="5712083"/>
                </a:lnTo>
                <a:lnTo>
                  <a:pt x="0" y="571208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4407006" y="1778912"/>
            <a:ext cx="4291145" cy="6436718"/>
          </a:xfrm>
          <a:custGeom>
            <a:avLst/>
            <a:gdLst/>
            <a:ahLst/>
            <a:cxnLst/>
            <a:rect l="l" t="t" r="r" b="b"/>
            <a:pathLst>
              <a:path w="4291145" h="6436718">
                <a:moveTo>
                  <a:pt x="0" y="0"/>
                </a:moveTo>
                <a:lnTo>
                  <a:pt x="4291146" y="0"/>
                </a:lnTo>
                <a:lnTo>
                  <a:pt x="4291146" y="6436718"/>
                </a:lnTo>
                <a:lnTo>
                  <a:pt x="0" y="643671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TextBox 17"/>
          <p:cNvSpPr txBox="1"/>
          <p:nvPr/>
        </p:nvSpPr>
        <p:spPr>
          <a:xfrm>
            <a:off x="694737" y="2874132"/>
            <a:ext cx="113242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2" lvl="1" indent="-34544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5E4E45"/>
                </a:solidFill>
                <a:latin typeface="Nunito"/>
              </a:rPr>
              <a:t>hlavné hospodárske a kultúrne stredisko Dalmácie,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0452" y="641256"/>
            <a:ext cx="8250349" cy="100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33"/>
              </a:lnSpc>
            </a:pPr>
            <a:r>
              <a:rPr lang="en-US" sz="5881">
                <a:solidFill>
                  <a:srgbClr val="FFFFFF"/>
                </a:solidFill>
                <a:latin typeface="Nunito Bold"/>
              </a:rPr>
              <a:t>SPLIT, CHORVÁTSKO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10803" y="1568199"/>
            <a:ext cx="8250349" cy="71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3"/>
              </a:lnSpc>
            </a:pPr>
            <a:r>
              <a:rPr lang="en-US" sz="4281">
                <a:solidFill>
                  <a:srgbClr val="FFFFFF"/>
                </a:solidFill>
                <a:latin typeface="Nunito Bold"/>
              </a:rPr>
              <a:t>SPLIT, CROATIA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367830" y="882161"/>
            <a:ext cx="17095271" cy="9054064"/>
            <a:chOff x="0" y="0"/>
            <a:chExt cx="4502458" cy="23846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02458" cy="2384609"/>
            </a:xfrm>
            <a:custGeom>
              <a:avLst/>
              <a:gdLst/>
              <a:ahLst/>
              <a:cxnLst/>
              <a:rect l="l" t="t" r="r" b="b"/>
              <a:pathLst>
                <a:path w="4502458" h="2384609">
                  <a:moveTo>
                    <a:pt x="23096" y="0"/>
                  </a:moveTo>
                  <a:lnTo>
                    <a:pt x="4479362" y="0"/>
                  </a:lnTo>
                  <a:cubicBezTo>
                    <a:pt x="4492118" y="0"/>
                    <a:pt x="4502458" y="10341"/>
                    <a:pt x="4502458" y="23096"/>
                  </a:cubicBezTo>
                  <a:lnTo>
                    <a:pt x="4502458" y="2361513"/>
                  </a:lnTo>
                  <a:cubicBezTo>
                    <a:pt x="4502458" y="2367639"/>
                    <a:pt x="4500025" y="2373513"/>
                    <a:pt x="4495693" y="2377845"/>
                  </a:cubicBezTo>
                  <a:cubicBezTo>
                    <a:pt x="4491362" y="2382176"/>
                    <a:pt x="4485487" y="2384609"/>
                    <a:pt x="4479362" y="2384609"/>
                  </a:cubicBezTo>
                  <a:lnTo>
                    <a:pt x="23096" y="2384609"/>
                  </a:lnTo>
                  <a:cubicBezTo>
                    <a:pt x="16971" y="2384609"/>
                    <a:pt x="11096" y="2382176"/>
                    <a:pt x="6765" y="2377845"/>
                  </a:cubicBezTo>
                  <a:cubicBezTo>
                    <a:pt x="2433" y="2373513"/>
                    <a:pt x="0" y="2367639"/>
                    <a:pt x="0" y="2361513"/>
                  </a:cubicBezTo>
                  <a:lnTo>
                    <a:pt x="0" y="23096"/>
                  </a:lnTo>
                  <a:cubicBezTo>
                    <a:pt x="0" y="16971"/>
                    <a:pt x="2433" y="11096"/>
                    <a:pt x="6765" y="6765"/>
                  </a:cubicBezTo>
                  <a:cubicBezTo>
                    <a:pt x="11096" y="2433"/>
                    <a:pt x="16971" y="0"/>
                    <a:pt x="23096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88298">
            <a:off x="16152635" y="904465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88298">
            <a:off x="15009566" y="904465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267070" y="882161"/>
            <a:ext cx="4170973" cy="2622468"/>
          </a:xfrm>
          <a:custGeom>
            <a:avLst/>
            <a:gdLst/>
            <a:ahLst/>
            <a:cxnLst/>
            <a:rect l="l" t="t" r="r" b="b"/>
            <a:pathLst>
              <a:path w="4170973" h="2622468">
                <a:moveTo>
                  <a:pt x="0" y="0"/>
                </a:moveTo>
                <a:lnTo>
                  <a:pt x="4170973" y="0"/>
                </a:lnTo>
                <a:lnTo>
                  <a:pt x="4170973" y="2622468"/>
                </a:lnTo>
                <a:lnTo>
                  <a:pt x="0" y="2622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9" name="Group 9"/>
          <p:cNvGrpSpPr/>
          <p:nvPr/>
        </p:nvGrpSpPr>
        <p:grpSpPr>
          <a:xfrm>
            <a:off x="682791" y="3760866"/>
            <a:ext cx="10913922" cy="2654475"/>
            <a:chOff x="0" y="0"/>
            <a:chExt cx="2874449" cy="699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4449" cy="699121"/>
            </a:xfrm>
            <a:custGeom>
              <a:avLst/>
              <a:gdLst/>
              <a:ahLst/>
              <a:cxnLst/>
              <a:rect l="l" t="t" r="r" b="b"/>
              <a:pathLst>
                <a:path w="2874449" h="699121">
                  <a:moveTo>
                    <a:pt x="36177" y="0"/>
                  </a:moveTo>
                  <a:lnTo>
                    <a:pt x="2838271" y="0"/>
                  </a:lnTo>
                  <a:cubicBezTo>
                    <a:pt x="2858251" y="0"/>
                    <a:pt x="2874449" y="16197"/>
                    <a:pt x="2874449" y="36177"/>
                  </a:cubicBezTo>
                  <a:lnTo>
                    <a:pt x="2874449" y="662944"/>
                  </a:lnTo>
                  <a:cubicBezTo>
                    <a:pt x="2874449" y="682924"/>
                    <a:pt x="2858251" y="699121"/>
                    <a:pt x="2838271" y="699121"/>
                  </a:cubicBezTo>
                  <a:lnTo>
                    <a:pt x="36177" y="699121"/>
                  </a:lnTo>
                  <a:cubicBezTo>
                    <a:pt x="16197" y="699121"/>
                    <a:pt x="0" y="682924"/>
                    <a:pt x="0" y="662944"/>
                  </a:cubicBezTo>
                  <a:lnTo>
                    <a:pt x="0" y="36177"/>
                  </a:lnTo>
                  <a:cubicBezTo>
                    <a:pt x="0" y="16197"/>
                    <a:pt x="16197" y="0"/>
                    <a:pt x="3617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2791" y="6618562"/>
            <a:ext cx="11116902" cy="2684500"/>
            <a:chOff x="0" y="0"/>
            <a:chExt cx="2927908" cy="70702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27908" cy="707029"/>
            </a:xfrm>
            <a:custGeom>
              <a:avLst/>
              <a:gdLst/>
              <a:ahLst/>
              <a:cxnLst/>
              <a:rect l="l" t="t" r="r" b="b"/>
              <a:pathLst>
                <a:path w="2927908" h="707029">
                  <a:moveTo>
                    <a:pt x="35517" y="0"/>
                  </a:moveTo>
                  <a:lnTo>
                    <a:pt x="2892392" y="0"/>
                  </a:lnTo>
                  <a:cubicBezTo>
                    <a:pt x="2912007" y="0"/>
                    <a:pt x="2927908" y="15901"/>
                    <a:pt x="2927908" y="35517"/>
                  </a:cubicBezTo>
                  <a:lnTo>
                    <a:pt x="2927908" y="671512"/>
                  </a:lnTo>
                  <a:cubicBezTo>
                    <a:pt x="2927908" y="691127"/>
                    <a:pt x="2912007" y="707029"/>
                    <a:pt x="2892392" y="707029"/>
                  </a:cubicBezTo>
                  <a:lnTo>
                    <a:pt x="35517" y="707029"/>
                  </a:lnTo>
                  <a:cubicBezTo>
                    <a:pt x="15901" y="707029"/>
                    <a:pt x="0" y="691127"/>
                    <a:pt x="0" y="671512"/>
                  </a:cubicBezTo>
                  <a:lnTo>
                    <a:pt x="0" y="35517"/>
                  </a:lnTo>
                  <a:cubicBezTo>
                    <a:pt x="0" y="15901"/>
                    <a:pt x="15901" y="0"/>
                    <a:pt x="3551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182956" y="7041551"/>
            <a:ext cx="546368" cy="546368"/>
          </a:xfrm>
          <a:custGeom>
            <a:avLst/>
            <a:gdLst/>
            <a:ahLst/>
            <a:cxnLst/>
            <a:rect l="l" t="t" r="r" b="b"/>
            <a:pathLst>
              <a:path w="546368" h="546368">
                <a:moveTo>
                  <a:pt x="0" y="0"/>
                </a:moveTo>
                <a:lnTo>
                  <a:pt x="546368" y="0"/>
                </a:lnTo>
                <a:lnTo>
                  <a:pt x="546368" y="546367"/>
                </a:lnTo>
                <a:lnTo>
                  <a:pt x="0" y="54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2190718" y="7883193"/>
            <a:ext cx="546368" cy="464469"/>
          </a:xfrm>
          <a:custGeom>
            <a:avLst/>
            <a:gdLst/>
            <a:ahLst/>
            <a:cxnLst/>
            <a:rect l="l" t="t" r="r" b="b"/>
            <a:pathLst>
              <a:path w="546368" h="464469">
                <a:moveTo>
                  <a:pt x="0" y="0"/>
                </a:moveTo>
                <a:lnTo>
                  <a:pt x="546368" y="0"/>
                </a:lnTo>
                <a:lnTo>
                  <a:pt x="546368" y="464469"/>
                </a:lnTo>
                <a:lnTo>
                  <a:pt x="0" y="46446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TextBox 17"/>
          <p:cNvSpPr txBox="1"/>
          <p:nvPr/>
        </p:nvSpPr>
        <p:spPr>
          <a:xfrm>
            <a:off x="5907087" y="933450"/>
            <a:ext cx="10939766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453227"/>
                </a:solidFill>
                <a:latin typeface="Nunito Bold"/>
              </a:rPr>
              <a:t>PREDSTAVENIE SPOLOČNOSTI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07087" y="2990280"/>
            <a:ext cx="113792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E4E45"/>
                </a:solidFill>
                <a:latin typeface="Nunito Bold"/>
              </a:rPr>
              <a:t>Hotel Mondo,</a:t>
            </a:r>
            <a:r>
              <a:rPr lang="en-US" sz="3000">
                <a:solidFill>
                  <a:srgbClr val="5E4E45"/>
                </a:solidFill>
                <a:latin typeface="Nunito"/>
              </a:rPr>
              <a:t> Kopilica 8, 21 000  Split, Croatia (Chorvátsko)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0744" y="1832080"/>
            <a:ext cx="9189288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5E4E45"/>
                </a:solidFill>
                <a:latin typeface="Nunito Bold"/>
              </a:rPr>
              <a:t>INTRODUCTION OF COMPANY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466" y="6948741"/>
            <a:ext cx="10785247" cy="193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453227"/>
                </a:solidFill>
                <a:latin typeface="Nunito"/>
              </a:rPr>
              <a:t>“Whether on a business trip or a family adventure, 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453227"/>
                </a:solidFill>
                <a:latin typeface="Nunito"/>
              </a:rPr>
              <a:t>HOTEL MONDO is the ideal place if you want to explore Dalmatia.</a:t>
            </a:r>
          </a:p>
          <a:p>
            <a:pPr>
              <a:lnSpc>
                <a:spcPts val="3080"/>
              </a:lnSpc>
            </a:pPr>
            <a:endParaRPr lang="en-US" sz="2200">
              <a:solidFill>
                <a:srgbClr val="453227"/>
              </a:solidFill>
              <a:latin typeface="Nunito"/>
            </a:endParaRP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453227"/>
                </a:solidFill>
                <a:latin typeface="Nunito"/>
              </a:rPr>
              <a:t>It’s an excellent starting point for day trips along the coast and is conveniently located 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453227"/>
                </a:solidFill>
                <a:latin typeface="Nunito"/>
              </a:rPr>
              <a:t>near many popular attractions.”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2791" y="4157028"/>
            <a:ext cx="11379252" cy="193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5E4E45"/>
                </a:solidFill>
                <a:latin typeface="Nunito"/>
              </a:rPr>
              <a:t>“HOTEL MONDO je ideálnym miestom na spoznávanie Dalmácie, či už ste na služobnej ceste alebo na rodinnom dobrodružstve.</a:t>
            </a:r>
          </a:p>
          <a:p>
            <a:pPr>
              <a:lnSpc>
                <a:spcPts val="3080"/>
              </a:lnSpc>
            </a:pPr>
            <a:endParaRPr lang="en-US" sz="2200">
              <a:solidFill>
                <a:srgbClr val="5E4E45"/>
              </a:solidFill>
              <a:latin typeface="Nunito"/>
            </a:endParaRP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5E4E45"/>
                </a:solidFill>
                <a:latin typeface="Nunito"/>
              </a:rPr>
              <a:t>Je výborným miestom na celodenné výlety po pobreží a má výhodnú polohu v blízkosti mnohých obľúbených atrakcií.”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35257" y="7106589"/>
            <a:ext cx="2713201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u="sng">
                <a:solidFill>
                  <a:srgbClr val="453227"/>
                </a:solidFill>
                <a:latin typeface="Nunito"/>
              </a:rPr>
              <a:t>hotelmondo.hr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63902" y="7803952"/>
            <a:ext cx="5257802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453227"/>
                </a:solidFill>
                <a:latin typeface="Nunito"/>
              </a:rPr>
              <a:t>reception@hotelmondo.hr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35257" y="8228132"/>
            <a:ext cx="3825819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453227"/>
                </a:solidFill>
                <a:latin typeface="Nunito"/>
              </a:rPr>
              <a:t>sales@hotelmondo.hr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182956" y="4467444"/>
            <a:ext cx="507634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E4E45"/>
                </a:solidFill>
                <a:latin typeface="Nunito Bold"/>
              </a:rPr>
              <a:t>vznik hotela: </a:t>
            </a:r>
          </a:p>
          <a:p>
            <a:pPr>
              <a:lnSpc>
                <a:spcPts val="4200"/>
              </a:lnSpc>
            </a:pPr>
            <a:r>
              <a:rPr lang="en-US" sz="3000">
                <a:solidFill>
                  <a:srgbClr val="5E4E45"/>
                </a:solidFill>
                <a:latin typeface="Nunito"/>
              </a:rPr>
              <a:t>od roku 2019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182956" y="5570812"/>
            <a:ext cx="507634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5E4E45"/>
                </a:solidFill>
                <a:latin typeface="Nunito Bold"/>
              </a:rPr>
              <a:t>establishment of the hotel: </a:t>
            </a:r>
            <a:r>
              <a:rPr lang="en-US" sz="3000">
                <a:solidFill>
                  <a:srgbClr val="5E4E45"/>
                </a:solidFill>
                <a:latin typeface="Nunito"/>
              </a:rPr>
              <a:t>since 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5382354">
            <a:off x="16566077" y="9192640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rot="5382354">
            <a:off x="15413892" y="919050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6613589" y="284172"/>
            <a:ext cx="10975235" cy="1683890"/>
            <a:chOff x="0" y="0"/>
            <a:chExt cx="2890597" cy="443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90597" cy="443494"/>
            </a:xfrm>
            <a:custGeom>
              <a:avLst/>
              <a:gdLst/>
              <a:ahLst/>
              <a:cxnLst/>
              <a:rect l="l" t="t" r="r" b="b"/>
              <a:pathLst>
                <a:path w="2890597" h="443494">
                  <a:moveTo>
                    <a:pt x="35975" y="0"/>
                  </a:moveTo>
                  <a:lnTo>
                    <a:pt x="2854621" y="0"/>
                  </a:lnTo>
                  <a:cubicBezTo>
                    <a:pt x="2874490" y="0"/>
                    <a:pt x="2890597" y="16107"/>
                    <a:pt x="2890597" y="35975"/>
                  </a:cubicBezTo>
                  <a:lnTo>
                    <a:pt x="2890597" y="407518"/>
                  </a:lnTo>
                  <a:cubicBezTo>
                    <a:pt x="2890597" y="427387"/>
                    <a:pt x="2874490" y="443494"/>
                    <a:pt x="2854621" y="443494"/>
                  </a:cubicBezTo>
                  <a:lnTo>
                    <a:pt x="35975" y="443494"/>
                  </a:lnTo>
                  <a:cubicBezTo>
                    <a:pt x="16107" y="443494"/>
                    <a:pt x="0" y="427387"/>
                    <a:pt x="0" y="407518"/>
                  </a:cubicBezTo>
                  <a:lnTo>
                    <a:pt x="0" y="35975"/>
                  </a:lnTo>
                  <a:cubicBezTo>
                    <a:pt x="0" y="16107"/>
                    <a:pt x="16107" y="0"/>
                    <a:pt x="35975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373614" y="478417"/>
            <a:ext cx="825034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59"/>
              </a:lnSpc>
            </a:pPr>
            <a:r>
              <a:rPr lang="en-US" sz="4299">
                <a:solidFill>
                  <a:srgbClr val="FFFFFF"/>
                </a:solidFill>
                <a:latin typeface="Nunito Bold"/>
              </a:rPr>
              <a:t>PREDMET ČINNOSTÍ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49312" y="1135642"/>
            <a:ext cx="825034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Nunito Bold"/>
              </a:rPr>
              <a:t>SUBJECT OF ACTIVITIES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91571" y="2990884"/>
            <a:ext cx="8259613" cy="6457043"/>
            <a:chOff x="0" y="0"/>
            <a:chExt cx="11012817" cy="860939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998544"/>
              <a:ext cx="9852758" cy="7610846"/>
              <a:chOff x="0" y="0"/>
              <a:chExt cx="2268461" cy="175229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68461" cy="1752292"/>
              </a:xfrm>
              <a:custGeom>
                <a:avLst/>
                <a:gdLst/>
                <a:ahLst/>
                <a:cxnLst/>
                <a:rect l="l" t="t" r="r" b="b"/>
                <a:pathLst>
                  <a:path w="2268461" h="1752292">
                    <a:moveTo>
                      <a:pt x="53432" y="0"/>
                    </a:moveTo>
                    <a:lnTo>
                      <a:pt x="2215029" y="0"/>
                    </a:lnTo>
                    <a:cubicBezTo>
                      <a:pt x="2229200" y="0"/>
                      <a:pt x="2242791" y="5629"/>
                      <a:pt x="2252811" y="15650"/>
                    </a:cubicBezTo>
                    <a:cubicBezTo>
                      <a:pt x="2262832" y="25670"/>
                      <a:pt x="2268461" y="39261"/>
                      <a:pt x="2268461" y="53432"/>
                    </a:cubicBezTo>
                    <a:lnTo>
                      <a:pt x="2268461" y="1698860"/>
                    </a:lnTo>
                    <a:cubicBezTo>
                      <a:pt x="2268461" y="1713031"/>
                      <a:pt x="2262832" y="1726622"/>
                      <a:pt x="2252811" y="1736642"/>
                    </a:cubicBezTo>
                    <a:cubicBezTo>
                      <a:pt x="2242791" y="1746663"/>
                      <a:pt x="2229200" y="1752292"/>
                      <a:pt x="2215029" y="1752292"/>
                    </a:cubicBezTo>
                    <a:lnTo>
                      <a:pt x="53432" y="1752292"/>
                    </a:lnTo>
                    <a:cubicBezTo>
                      <a:pt x="39261" y="1752292"/>
                      <a:pt x="25670" y="1746663"/>
                      <a:pt x="15650" y="1736642"/>
                    </a:cubicBezTo>
                    <a:cubicBezTo>
                      <a:pt x="5629" y="1726622"/>
                      <a:pt x="0" y="1713031"/>
                      <a:pt x="0" y="1698860"/>
                    </a:cubicBezTo>
                    <a:lnTo>
                      <a:pt x="0" y="53432"/>
                    </a:lnTo>
                    <a:cubicBezTo>
                      <a:pt x="0" y="39261"/>
                      <a:pt x="5629" y="25670"/>
                      <a:pt x="15650" y="15650"/>
                    </a:cubicBezTo>
                    <a:cubicBezTo>
                      <a:pt x="25670" y="5629"/>
                      <a:pt x="39261" y="0"/>
                      <a:pt x="53432" y="0"/>
                    </a:cubicBezTo>
                    <a:close/>
                  </a:path>
                </a:pathLst>
              </a:custGeom>
              <a:solidFill>
                <a:srgbClr val="FFFFFF">
                  <a:alpha val="74902"/>
                </a:srgbClr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46949" y="1808938"/>
              <a:ext cx="10765869" cy="6532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stredomorská kuchyňa,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mediterranean cuisine,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otvorené na raňajky - obed - večeru,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open for breakfast - lunch - dinner,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tradičná atmosféra,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traditional atmosphere,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vegetariánska diéta,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vegetarian diet,</a:t>
              </a:r>
            </a:p>
            <a:p>
              <a:pPr>
                <a:lnSpc>
                  <a:spcPts val="4203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246949" y="0"/>
              <a:ext cx="7054780" cy="1359829"/>
              <a:chOff x="0" y="0"/>
              <a:chExt cx="1624265" cy="3130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24265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1624265" h="313082">
                    <a:moveTo>
                      <a:pt x="74623" y="0"/>
                    </a:moveTo>
                    <a:lnTo>
                      <a:pt x="1549642" y="0"/>
                    </a:lnTo>
                    <a:cubicBezTo>
                      <a:pt x="1590855" y="0"/>
                      <a:pt x="1624265" y="33410"/>
                      <a:pt x="1624265" y="74623"/>
                    </a:cubicBezTo>
                    <a:lnTo>
                      <a:pt x="1624265" y="238459"/>
                    </a:lnTo>
                    <a:cubicBezTo>
                      <a:pt x="1624265" y="258250"/>
                      <a:pt x="1616403" y="277231"/>
                      <a:pt x="1602409" y="291225"/>
                    </a:cubicBezTo>
                    <a:cubicBezTo>
                      <a:pt x="1588414" y="305220"/>
                      <a:pt x="1569433" y="313082"/>
                      <a:pt x="1549642" y="313082"/>
                    </a:cubicBezTo>
                    <a:lnTo>
                      <a:pt x="74623" y="313082"/>
                    </a:lnTo>
                    <a:cubicBezTo>
                      <a:pt x="33410" y="313082"/>
                      <a:pt x="0" y="279672"/>
                      <a:pt x="0" y="238459"/>
                    </a:cubicBezTo>
                    <a:lnTo>
                      <a:pt x="0" y="74623"/>
                    </a:lnTo>
                    <a:cubicBezTo>
                      <a:pt x="0" y="33410"/>
                      <a:pt x="33410" y="0"/>
                      <a:pt x="74623" y="0"/>
                    </a:cubicBezTo>
                    <a:close/>
                  </a:path>
                </a:pathLst>
              </a:custGeom>
              <a:solidFill>
                <a:srgbClr val="5E4E45"/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43738" y="278549"/>
              <a:ext cx="4854152" cy="666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</a:pPr>
              <a:r>
                <a:rPr lang="en-US" sz="3002">
                  <a:solidFill>
                    <a:srgbClr val="FFFFFF"/>
                  </a:solidFill>
                  <a:latin typeface="Nunito"/>
                </a:rPr>
                <a:t>Restaurant and bar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14610" y="2254986"/>
            <a:ext cx="4636574" cy="1051768"/>
            <a:chOff x="0" y="0"/>
            <a:chExt cx="1423343" cy="3228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23343" cy="322873"/>
            </a:xfrm>
            <a:custGeom>
              <a:avLst/>
              <a:gdLst/>
              <a:ahLst/>
              <a:cxnLst/>
              <a:rect l="l" t="t" r="r" b="b"/>
              <a:pathLst>
                <a:path w="1423343" h="322873">
                  <a:moveTo>
                    <a:pt x="85157" y="0"/>
                  </a:moveTo>
                  <a:lnTo>
                    <a:pt x="1338185" y="0"/>
                  </a:lnTo>
                  <a:cubicBezTo>
                    <a:pt x="1385217" y="0"/>
                    <a:pt x="1423343" y="38126"/>
                    <a:pt x="1423343" y="85157"/>
                  </a:cubicBezTo>
                  <a:lnTo>
                    <a:pt x="1423343" y="237716"/>
                  </a:lnTo>
                  <a:cubicBezTo>
                    <a:pt x="1423343" y="284747"/>
                    <a:pt x="1385217" y="322873"/>
                    <a:pt x="1338185" y="322873"/>
                  </a:cubicBezTo>
                  <a:lnTo>
                    <a:pt x="85157" y="322873"/>
                  </a:lnTo>
                  <a:cubicBezTo>
                    <a:pt x="38126" y="322873"/>
                    <a:pt x="0" y="284747"/>
                    <a:pt x="0" y="237716"/>
                  </a:cubicBezTo>
                  <a:lnTo>
                    <a:pt x="0" y="85157"/>
                  </a:lnTo>
                  <a:cubicBezTo>
                    <a:pt x="0" y="38126"/>
                    <a:pt x="38126" y="0"/>
                    <a:pt x="8515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948210" y="2495155"/>
            <a:ext cx="3640614" cy="51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3"/>
              </a:lnSpc>
            </a:pPr>
            <a:r>
              <a:rPr lang="en-US" sz="3002">
                <a:solidFill>
                  <a:srgbClr val="FFFFFF"/>
                </a:solidFill>
                <a:latin typeface="Nunito"/>
              </a:rPr>
              <a:t>Reštaurácia a bar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4029305"/>
            <a:ext cx="7605381" cy="5708135"/>
            <a:chOff x="0" y="0"/>
            <a:chExt cx="2334711" cy="17522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34711" cy="1752292"/>
            </a:xfrm>
            <a:custGeom>
              <a:avLst/>
              <a:gdLst/>
              <a:ahLst/>
              <a:cxnLst/>
              <a:rect l="l" t="t" r="r" b="b"/>
              <a:pathLst>
                <a:path w="2334711" h="1752292">
                  <a:moveTo>
                    <a:pt x="51916" y="0"/>
                  </a:moveTo>
                  <a:lnTo>
                    <a:pt x="2282796" y="0"/>
                  </a:lnTo>
                  <a:cubicBezTo>
                    <a:pt x="2311468" y="0"/>
                    <a:pt x="2334711" y="23243"/>
                    <a:pt x="2334711" y="51916"/>
                  </a:cubicBezTo>
                  <a:lnTo>
                    <a:pt x="2334711" y="1700376"/>
                  </a:lnTo>
                  <a:cubicBezTo>
                    <a:pt x="2334711" y="1714145"/>
                    <a:pt x="2329242" y="1727350"/>
                    <a:pt x="2319506" y="1737086"/>
                  </a:cubicBezTo>
                  <a:cubicBezTo>
                    <a:pt x="2309770" y="1746822"/>
                    <a:pt x="2296565" y="1752292"/>
                    <a:pt x="2282796" y="1752292"/>
                  </a:cubicBezTo>
                  <a:lnTo>
                    <a:pt x="51916" y="1752292"/>
                  </a:lnTo>
                  <a:cubicBezTo>
                    <a:pt x="38147" y="1752292"/>
                    <a:pt x="24942" y="1746822"/>
                    <a:pt x="15206" y="1737086"/>
                  </a:cubicBezTo>
                  <a:cubicBezTo>
                    <a:pt x="5470" y="1727350"/>
                    <a:pt x="0" y="1714145"/>
                    <a:pt x="0" y="1700376"/>
                  </a:cubicBezTo>
                  <a:lnTo>
                    <a:pt x="0" y="51916"/>
                  </a:lnTo>
                  <a:cubicBezTo>
                    <a:pt x="0" y="38147"/>
                    <a:pt x="5470" y="24942"/>
                    <a:pt x="15206" y="15206"/>
                  </a:cubicBezTo>
                  <a:cubicBezTo>
                    <a:pt x="24942" y="5470"/>
                    <a:pt x="38147" y="0"/>
                    <a:pt x="51916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17715" y="4482202"/>
            <a:ext cx="8074402" cy="527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8309" lvl="1" indent="-324154">
              <a:lnSpc>
                <a:spcPts val="3363"/>
              </a:lnSpc>
              <a:buFont typeface="Arial"/>
              <a:buChar char="•"/>
            </a:pPr>
            <a:r>
              <a:rPr lang="en-US" sz="3002">
                <a:solidFill>
                  <a:srgbClr val="5E4E45"/>
                </a:solidFill>
                <a:latin typeface="Nunito Bold"/>
              </a:rPr>
              <a:t>52 izieb - spojená dvojlôžková izba, apartmán, štandardná dvojlôžková oddelená izba, rodinná izba,</a:t>
            </a:r>
          </a:p>
          <a:p>
            <a:pPr>
              <a:lnSpc>
                <a:spcPts val="3139"/>
              </a:lnSpc>
            </a:pPr>
            <a:r>
              <a:rPr lang="en-US" sz="2802">
                <a:solidFill>
                  <a:srgbClr val="5E4E45"/>
                </a:solidFill>
                <a:latin typeface="Nunito"/>
              </a:rPr>
              <a:t>52 rooms - double room, apartman, </a:t>
            </a:r>
          </a:p>
          <a:p>
            <a:pPr>
              <a:lnSpc>
                <a:spcPts val="3139"/>
              </a:lnSpc>
            </a:pPr>
            <a:r>
              <a:rPr lang="en-US" sz="2802">
                <a:solidFill>
                  <a:srgbClr val="5E4E45"/>
                </a:solidFill>
                <a:latin typeface="Nunito"/>
              </a:rPr>
              <a:t>standard twin room, family room,</a:t>
            </a:r>
          </a:p>
          <a:p>
            <a:pPr>
              <a:lnSpc>
                <a:spcPts val="3139"/>
              </a:lnSpc>
            </a:pPr>
            <a:endParaRPr lang="en-US" sz="2802">
              <a:solidFill>
                <a:srgbClr val="5E4E45"/>
              </a:solidFill>
              <a:latin typeface="Nunito"/>
            </a:endParaRPr>
          </a:p>
          <a:p>
            <a:pPr marL="648309" lvl="1" indent="-324154">
              <a:lnSpc>
                <a:spcPts val="3363"/>
              </a:lnSpc>
              <a:buFont typeface="Arial"/>
              <a:buChar char="•"/>
            </a:pPr>
            <a:r>
              <a:rPr lang="en-US" sz="3002">
                <a:solidFill>
                  <a:srgbClr val="5E4E45"/>
                </a:solidFill>
                <a:latin typeface="Nunito Bold"/>
              </a:rPr>
              <a:t>vybavenie: krytý bazén, bezplatné parkovisko, bezplatné Wi-Fi, kúpeľné a wellness centrum, letiskový transfer,</a:t>
            </a:r>
          </a:p>
          <a:p>
            <a:pPr>
              <a:lnSpc>
                <a:spcPts val="3139"/>
              </a:lnSpc>
            </a:pPr>
            <a:r>
              <a:rPr lang="en-US" sz="2802">
                <a:solidFill>
                  <a:srgbClr val="5E4E45"/>
                </a:solidFill>
                <a:latin typeface="Nunito"/>
              </a:rPr>
              <a:t>facilities: indoor swimming pool, free parking,</a:t>
            </a:r>
          </a:p>
          <a:p>
            <a:pPr>
              <a:lnSpc>
                <a:spcPts val="3139"/>
              </a:lnSpc>
            </a:pPr>
            <a:r>
              <a:rPr lang="en-US" sz="2802">
                <a:solidFill>
                  <a:srgbClr val="5E4E45"/>
                </a:solidFill>
                <a:latin typeface="Nunito"/>
              </a:rPr>
              <a:t>free Wi-Fi, spa and wellness centre, airport transfer</a:t>
            </a:r>
          </a:p>
          <a:p>
            <a:pPr>
              <a:lnSpc>
                <a:spcPts val="3363"/>
              </a:lnSpc>
            </a:pPr>
            <a:endParaRPr lang="en-US" sz="2802">
              <a:solidFill>
                <a:srgbClr val="5E4E45"/>
              </a:solidFill>
              <a:latin typeface="Nunito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402926" y="3009433"/>
            <a:ext cx="5291085" cy="1019872"/>
            <a:chOff x="0" y="0"/>
            <a:chExt cx="1624265" cy="31308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24265" cy="313082"/>
            </a:xfrm>
            <a:custGeom>
              <a:avLst/>
              <a:gdLst/>
              <a:ahLst/>
              <a:cxnLst/>
              <a:rect l="l" t="t" r="r" b="b"/>
              <a:pathLst>
                <a:path w="1624265" h="313082">
                  <a:moveTo>
                    <a:pt x="74623" y="0"/>
                  </a:moveTo>
                  <a:lnTo>
                    <a:pt x="1549642" y="0"/>
                  </a:lnTo>
                  <a:cubicBezTo>
                    <a:pt x="1590855" y="0"/>
                    <a:pt x="1624265" y="33410"/>
                    <a:pt x="1624265" y="74623"/>
                  </a:cubicBezTo>
                  <a:lnTo>
                    <a:pt x="1624265" y="238459"/>
                  </a:lnTo>
                  <a:cubicBezTo>
                    <a:pt x="1624265" y="258250"/>
                    <a:pt x="1616403" y="277231"/>
                    <a:pt x="1602409" y="291225"/>
                  </a:cubicBezTo>
                  <a:cubicBezTo>
                    <a:pt x="1588414" y="305220"/>
                    <a:pt x="1569433" y="313082"/>
                    <a:pt x="1549642" y="313082"/>
                  </a:cubicBezTo>
                  <a:lnTo>
                    <a:pt x="74623" y="313082"/>
                  </a:lnTo>
                  <a:cubicBezTo>
                    <a:pt x="33410" y="313082"/>
                    <a:pt x="0" y="279672"/>
                    <a:pt x="0" y="238459"/>
                  </a:cubicBezTo>
                  <a:lnTo>
                    <a:pt x="0" y="74623"/>
                  </a:lnTo>
                  <a:cubicBezTo>
                    <a:pt x="0" y="33410"/>
                    <a:pt x="33410" y="0"/>
                    <a:pt x="74623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000518" y="3204058"/>
            <a:ext cx="3640614" cy="51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3"/>
              </a:lnSpc>
            </a:pPr>
            <a:r>
              <a:rPr lang="en-US" sz="3002">
                <a:solidFill>
                  <a:srgbClr val="FFFFFF"/>
                </a:solidFill>
                <a:latin typeface="Nunito"/>
              </a:rPr>
              <a:t>Accommodation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4840753" y="2465000"/>
            <a:ext cx="4636574" cy="1051768"/>
            <a:chOff x="0" y="0"/>
            <a:chExt cx="1423343" cy="32287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23343" cy="322873"/>
            </a:xfrm>
            <a:custGeom>
              <a:avLst/>
              <a:gdLst/>
              <a:ahLst/>
              <a:cxnLst/>
              <a:rect l="l" t="t" r="r" b="b"/>
              <a:pathLst>
                <a:path w="1423343" h="322873">
                  <a:moveTo>
                    <a:pt x="85157" y="0"/>
                  </a:moveTo>
                  <a:lnTo>
                    <a:pt x="1338185" y="0"/>
                  </a:lnTo>
                  <a:cubicBezTo>
                    <a:pt x="1385217" y="0"/>
                    <a:pt x="1423343" y="38126"/>
                    <a:pt x="1423343" y="85157"/>
                  </a:cubicBezTo>
                  <a:lnTo>
                    <a:pt x="1423343" y="237716"/>
                  </a:lnTo>
                  <a:cubicBezTo>
                    <a:pt x="1423343" y="284747"/>
                    <a:pt x="1385217" y="322873"/>
                    <a:pt x="1338185" y="322873"/>
                  </a:cubicBezTo>
                  <a:lnTo>
                    <a:pt x="85157" y="322873"/>
                  </a:lnTo>
                  <a:cubicBezTo>
                    <a:pt x="38126" y="322873"/>
                    <a:pt x="0" y="284747"/>
                    <a:pt x="0" y="237716"/>
                  </a:cubicBezTo>
                  <a:lnTo>
                    <a:pt x="0" y="85157"/>
                  </a:lnTo>
                  <a:cubicBezTo>
                    <a:pt x="0" y="38126"/>
                    <a:pt x="38126" y="0"/>
                    <a:pt x="8515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5503386" y="2705170"/>
            <a:ext cx="3640614" cy="51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3"/>
              </a:lnSpc>
            </a:pPr>
            <a:r>
              <a:rPr lang="en-US" sz="3002">
                <a:solidFill>
                  <a:srgbClr val="FFFFFF"/>
                </a:solidFill>
                <a:latin typeface="Nunito"/>
              </a:rPr>
              <a:t>Ubytovanie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5382354">
            <a:off x="16566077" y="9192640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 rot="5382354">
            <a:off x="15413892" y="919050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9791571" y="2990884"/>
            <a:ext cx="8259613" cy="6457043"/>
            <a:chOff x="0" y="0"/>
            <a:chExt cx="11012817" cy="860939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998544"/>
              <a:ext cx="9852758" cy="7610846"/>
              <a:chOff x="0" y="0"/>
              <a:chExt cx="2268461" cy="17522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68461" cy="1752292"/>
              </a:xfrm>
              <a:custGeom>
                <a:avLst/>
                <a:gdLst/>
                <a:ahLst/>
                <a:cxnLst/>
                <a:rect l="l" t="t" r="r" b="b"/>
                <a:pathLst>
                  <a:path w="2268461" h="1752292">
                    <a:moveTo>
                      <a:pt x="53432" y="0"/>
                    </a:moveTo>
                    <a:lnTo>
                      <a:pt x="2215029" y="0"/>
                    </a:lnTo>
                    <a:cubicBezTo>
                      <a:pt x="2229200" y="0"/>
                      <a:pt x="2242791" y="5629"/>
                      <a:pt x="2252811" y="15650"/>
                    </a:cubicBezTo>
                    <a:cubicBezTo>
                      <a:pt x="2262832" y="25670"/>
                      <a:pt x="2268461" y="39261"/>
                      <a:pt x="2268461" y="53432"/>
                    </a:cubicBezTo>
                    <a:lnTo>
                      <a:pt x="2268461" y="1698860"/>
                    </a:lnTo>
                    <a:cubicBezTo>
                      <a:pt x="2268461" y="1713031"/>
                      <a:pt x="2262832" y="1726622"/>
                      <a:pt x="2252811" y="1736642"/>
                    </a:cubicBezTo>
                    <a:cubicBezTo>
                      <a:pt x="2242791" y="1746663"/>
                      <a:pt x="2229200" y="1752292"/>
                      <a:pt x="2215029" y="1752292"/>
                    </a:cubicBezTo>
                    <a:lnTo>
                      <a:pt x="53432" y="1752292"/>
                    </a:lnTo>
                    <a:cubicBezTo>
                      <a:pt x="39261" y="1752292"/>
                      <a:pt x="25670" y="1746663"/>
                      <a:pt x="15650" y="1736642"/>
                    </a:cubicBezTo>
                    <a:cubicBezTo>
                      <a:pt x="5629" y="1726622"/>
                      <a:pt x="0" y="1713031"/>
                      <a:pt x="0" y="1698860"/>
                    </a:cubicBezTo>
                    <a:lnTo>
                      <a:pt x="0" y="53432"/>
                    </a:lnTo>
                    <a:cubicBezTo>
                      <a:pt x="0" y="39261"/>
                      <a:pt x="5629" y="25670"/>
                      <a:pt x="15650" y="15650"/>
                    </a:cubicBezTo>
                    <a:cubicBezTo>
                      <a:pt x="25670" y="5629"/>
                      <a:pt x="39261" y="0"/>
                      <a:pt x="53432" y="0"/>
                    </a:cubicBezTo>
                    <a:close/>
                  </a:path>
                </a:pathLst>
              </a:custGeom>
              <a:solidFill>
                <a:srgbClr val="FFFFFF">
                  <a:alpha val="74902"/>
                </a:srgbClr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246949" y="1808938"/>
              <a:ext cx="10765869" cy="4932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kardio,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kardio,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závažia,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weights,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tréningové stroje,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workout machines,</a:t>
              </a:r>
            </a:p>
            <a:p>
              <a:pPr>
                <a:lnSpc>
                  <a:spcPts val="4203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46949" y="0"/>
              <a:ext cx="7054780" cy="1359829"/>
              <a:chOff x="0" y="0"/>
              <a:chExt cx="1624265" cy="31308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24265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1624265" h="313082">
                    <a:moveTo>
                      <a:pt x="74623" y="0"/>
                    </a:moveTo>
                    <a:lnTo>
                      <a:pt x="1549642" y="0"/>
                    </a:lnTo>
                    <a:cubicBezTo>
                      <a:pt x="1590855" y="0"/>
                      <a:pt x="1624265" y="33410"/>
                      <a:pt x="1624265" y="74623"/>
                    </a:cubicBezTo>
                    <a:lnTo>
                      <a:pt x="1624265" y="238459"/>
                    </a:lnTo>
                    <a:cubicBezTo>
                      <a:pt x="1624265" y="258250"/>
                      <a:pt x="1616403" y="277231"/>
                      <a:pt x="1602409" y="291225"/>
                    </a:cubicBezTo>
                    <a:cubicBezTo>
                      <a:pt x="1588414" y="305220"/>
                      <a:pt x="1569433" y="313082"/>
                      <a:pt x="1549642" y="313082"/>
                    </a:cubicBezTo>
                    <a:lnTo>
                      <a:pt x="74623" y="313082"/>
                    </a:lnTo>
                    <a:cubicBezTo>
                      <a:pt x="33410" y="313082"/>
                      <a:pt x="0" y="279672"/>
                      <a:pt x="0" y="238459"/>
                    </a:cubicBezTo>
                    <a:lnTo>
                      <a:pt x="0" y="74623"/>
                    </a:lnTo>
                    <a:cubicBezTo>
                      <a:pt x="0" y="33410"/>
                      <a:pt x="33410" y="0"/>
                      <a:pt x="74623" y="0"/>
                    </a:cubicBezTo>
                    <a:close/>
                  </a:path>
                </a:pathLst>
              </a:custGeom>
              <a:solidFill>
                <a:srgbClr val="5E4E45"/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043738" y="278549"/>
              <a:ext cx="4854152" cy="666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</a:pPr>
              <a:r>
                <a:rPr lang="en-US" sz="3002">
                  <a:solidFill>
                    <a:srgbClr val="FFFFFF"/>
                  </a:solidFill>
                  <a:latin typeface="Nunito"/>
                </a:rPr>
                <a:t>Gym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14610" y="2465000"/>
            <a:ext cx="4636574" cy="1051768"/>
            <a:chOff x="0" y="0"/>
            <a:chExt cx="1423343" cy="3228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3343" cy="322873"/>
            </a:xfrm>
            <a:custGeom>
              <a:avLst/>
              <a:gdLst/>
              <a:ahLst/>
              <a:cxnLst/>
              <a:rect l="l" t="t" r="r" b="b"/>
              <a:pathLst>
                <a:path w="1423343" h="322873">
                  <a:moveTo>
                    <a:pt x="85157" y="0"/>
                  </a:moveTo>
                  <a:lnTo>
                    <a:pt x="1338185" y="0"/>
                  </a:lnTo>
                  <a:cubicBezTo>
                    <a:pt x="1385217" y="0"/>
                    <a:pt x="1423343" y="38126"/>
                    <a:pt x="1423343" y="85157"/>
                  </a:cubicBezTo>
                  <a:lnTo>
                    <a:pt x="1423343" y="237716"/>
                  </a:lnTo>
                  <a:cubicBezTo>
                    <a:pt x="1423343" y="284747"/>
                    <a:pt x="1385217" y="322873"/>
                    <a:pt x="1338185" y="322873"/>
                  </a:cubicBezTo>
                  <a:lnTo>
                    <a:pt x="85157" y="322873"/>
                  </a:lnTo>
                  <a:cubicBezTo>
                    <a:pt x="38126" y="322873"/>
                    <a:pt x="0" y="284747"/>
                    <a:pt x="0" y="237716"/>
                  </a:cubicBezTo>
                  <a:lnTo>
                    <a:pt x="0" y="85157"/>
                  </a:lnTo>
                  <a:cubicBezTo>
                    <a:pt x="0" y="38126"/>
                    <a:pt x="38126" y="0"/>
                    <a:pt x="8515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948210" y="2705170"/>
            <a:ext cx="3640614" cy="51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3"/>
              </a:lnSpc>
            </a:pPr>
            <a:r>
              <a:rPr lang="en-US" sz="3002">
                <a:solidFill>
                  <a:srgbClr val="FFFFFF"/>
                </a:solidFill>
                <a:latin typeface="Nunito"/>
              </a:rPr>
              <a:t>Telocvičňa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10947" y="2990884"/>
            <a:ext cx="8259613" cy="6457043"/>
            <a:chOff x="0" y="0"/>
            <a:chExt cx="11012817" cy="860939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998544"/>
              <a:ext cx="9852758" cy="7610846"/>
              <a:chOff x="0" y="0"/>
              <a:chExt cx="2268461" cy="175229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268461" cy="1752292"/>
              </a:xfrm>
              <a:custGeom>
                <a:avLst/>
                <a:gdLst/>
                <a:ahLst/>
                <a:cxnLst/>
                <a:rect l="l" t="t" r="r" b="b"/>
                <a:pathLst>
                  <a:path w="2268461" h="1752292">
                    <a:moveTo>
                      <a:pt x="53432" y="0"/>
                    </a:moveTo>
                    <a:lnTo>
                      <a:pt x="2215029" y="0"/>
                    </a:lnTo>
                    <a:cubicBezTo>
                      <a:pt x="2229200" y="0"/>
                      <a:pt x="2242791" y="5629"/>
                      <a:pt x="2252811" y="15650"/>
                    </a:cubicBezTo>
                    <a:cubicBezTo>
                      <a:pt x="2262832" y="25670"/>
                      <a:pt x="2268461" y="39261"/>
                      <a:pt x="2268461" y="53432"/>
                    </a:cubicBezTo>
                    <a:lnTo>
                      <a:pt x="2268461" y="1698860"/>
                    </a:lnTo>
                    <a:cubicBezTo>
                      <a:pt x="2268461" y="1713031"/>
                      <a:pt x="2262832" y="1726622"/>
                      <a:pt x="2252811" y="1736642"/>
                    </a:cubicBezTo>
                    <a:cubicBezTo>
                      <a:pt x="2242791" y="1746663"/>
                      <a:pt x="2229200" y="1752292"/>
                      <a:pt x="2215029" y="1752292"/>
                    </a:cubicBezTo>
                    <a:lnTo>
                      <a:pt x="53432" y="1752292"/>
                    </a:lnTo>
                    <a:cubicBezTo>
                      <a:pt x="39261" y="1752292"/>
                      <a:pt x="25670" y="1746663"/>
                      <a:pt x="15650" y="1736642"/>
                    </a:cubicBezTo>
                    <a:cubicBezTo>
                      <a:pt x="5629" y="1726622"/>
                      <a:pt x="0" y="1713031"/>
                      <a:pt x="0" y="1698860"/>
                    </a:cubicBezTo>
                    <a:lnTo>
                      <a:pt x="0" y="53432"/>
                    </a:lnTo>
                    <a:cubicBezTo>
                      <a:pt x="0" y="39261"/>
                      <a:pt x="5629" y="25670"/>
                      <a:pt x="15650" y="15650"/>
                    </a:cubicBezTo>
                    <a:cubicBezTo>
                      <a:pt x="25670" y="5629"/>
                      <a:pt x="39261" y="0"/>
                      <a:pt x="53432" y="0"/>
                    </a:cubicBezTo>
                    <a:close/>
                  </a:path>
                </a:pathLst>
              </a:custGeom>
              <a:solidFill>
                <a:srgbClr val="FFFFFF">
                  <a:alpha val="74902"/>
                </a:srgbClr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46949" y="1808938"/>
              <a:ext cx="10765869" cy="5452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krytý bazén,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indoor swimming pool,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sauna,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sauna,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 marL="648309" lvl="1" indent="-324154">
                <a:lnSpc>
                  <a:spcPts val="3363"/>
                </a:lnSpc>
                <a:buFont typeface="Arial"/>
                <a:buChar char="•"/>
              </a:pPr>
              <a:r>
                <a:rPr lang="en-US" sz="3002">
                  <a:solidFill>
                    <a:srgbClr val="5E4E45"/>
                  </a:solidFill>
                  <a:latin typeface="Nunito Bold"/>
                </a:rPr>
                <a:t>masážny salón,</a:t>
              </a:r>
            </a:p>
            <a:p>
              <a:pPr>
                <a:lnSpc>
                  <a:spcPts val="3139"/>
                </a:lnSpc>
              </a:pPr>
              <a:r>
                <a:rPr lang="en-US" sz="2802">
                  <a:solidFill>
                    <a:srgbClr val="5E4E45"/>
                  </a:solidFill>
                  <a:latin typeface="Nunito"/>
                </a:rPr>
                <a:t>massage salon,</a:t>
              </a:r>
            </a:p>
            <a:p>
              <a:pPr>
                <a:lnSpc>
                  <a:spcPts val="3139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  <a:p>
              <a:pPr>
                <a:lnSpc>
                  <a:spcPts val="4203"/>
                </a:lnSpc>
              </a:pPr>
              <a:endParaRPr lang="en-US" sz="2802">
                <a:solidFill>
                  <a:srgbClr val="5E4E45"/>
                </a:solidFill>
                <a:latin typeface="Nunito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246949" y="0"/>
              <a:ext cx="7054780" cy="1359829"/>
              <a:chOff x="0" y="0"/>
              <a:chExt cx="1624265" cy="31308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24265" cy="313082"/>
              </a:xfrm>
              <a:custGeom>
                <a:avLst/>
                <a:gdLst/>
                <a:ahLst/>
                <a:cxnLst/>
                <a:rect l="l" t="t" r="r" b="b"/>
                <a:pathLst>
                  <a:path w="1624265" h="313082">
                    <a:moveTo>
                      <a:pt x="74623" y="0"/>
                    </a:moveTo>
                    <a:lnTo>
                      <a:pt x="1549642" y="0"/>
                    </a:lnTo>
                    <a:cubicBezTo>
                      <a:pt x="1590855" y="0"/>
                      <a:pt x="1624265" y="33410"/>
                      <a:pt x="1624265" y="74623"/>
                    </a:cubicBezTo>
                    <a:lnTo>
                      <a:pt x="1624265" y="238459"/>
                    </a:lnTo>
                    <a:cubicBezTo>
                      <a:pt x="1624265" y="258250"/>
                      <a:pt x="1616403" y="277231"/>
                      <a:pt x="1602409" y="291225"/>
                    </a:cubicBezTo>
                    <a:cubicBezTo>
                      <a:pt x="1588414" y="305220"/>
                      <a:pt x="1569433" y="313082"/>
                      <a:pt x="1549642" y="313082"/>
                    </a:cubicBezTo>
                    <a:lnTo>
                      <a:pt x="74623" y="313082"/>
                    </a:lnTo>
                    <a:cubicBezTo>
                      <a:pt x="33410" y="313082"/>
                      <a:pt x="0" y="279672"/>
                      <a:pt x="0" y="238459"/>
                    </a:cubicBezTo>
                    <a:lnTo>
                      <a:pt x="0" y="74623"/>
                    </a:lnTo>
                    <a:cubicBezTo>
                      <a:pt x="0" y="33410"/>
                      <a:pt x="33410" y="0"/>
                      <a:pt x="74623" y="0"/>
                    </a:cubicBezTo>
                    <a:close/>
                  </a:path>
                </a:pathLst>
              </a:custGeom>
              <a:solidFill>
                <a:srgbClr val="5E4E45"/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043738" y="278549"/>
              <a:ext cx="4854152" cy="666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3"/>
                </a:lnSpc>
              </a:pPr>
              <a:r>
                <a:rPr lang="en-US" sz="3002">
                  <a:solidFill>
                    <a:srgbClr val="FFFFFF"/>
                  </a:solidFill>
                  <a:latin typeface="Nunito"/>
                </a:rPr>
                <a:t>Wellness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40753" y="2465000"/>
            <a:ext cx="4636574" cy="1051768"/>
            <a:chOff x="0" y="0"/>
            <a:chExt cx="1423343" cy="3228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23343" cy="322873"/>
            </a:xfrm>
            <a:custGeom>
              <a:avLst/>
              <a:gdLst/>
              <a:ahLst/>
              <a:cxnLst/>
              <a:rect l="l" t="t" r="r" b="b"/>
              <a:pathLst>
                <a:path w="1423343" h="322873">
                  <a:moveTo>
                    <a:pt x="85157" y="0"/>
                  </a:moveTo>
                  <a:lnTo>
                    <a:pt x="1338185" y="0"/>
                  </a:lnTo>
                  <a:cubicBezTo>
                    <a:pt x="1385217" y="0"/>
                    <a:pt x="1423343" y="38126"/>
                    <a:pt x="1423343" y="85157"/>
                  </a:cubicBezTo>
                  <a:lnTo>
                    <a:pt x="1423343" y="237716"/>
                  </a:lnTo>
                  <a:cubicBezTo>
                    <a:pt x="1423343" y="284747"/>
                    <a:pt x="1385217" y="322873"/>
                    <a:pt x="1338185" y="322873"/>
                  </a:cubicBezTo>
                  <a:lnTo>
                    <a:pt x="85157" y="322873"/>
                  </a:lnTo>
                  <a:cubicBezTo>
                    <a:pt x="38126" y="322873"/>
                    <a:pt x="0" y="284747"/>
                    <a:pt x="0" y="237716"/>
                  </a:cubicBezTo>
                  <a:lnTo>
                    <a:pt x="0" y="85157"/>
                  </a:lnTo>
                  <a:cubicBezTo>
                    <a:pt x="0" y="38126"/>
                    <a:pt x="38126" y="0"/>
                    <a:pt x="85157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503386" y="2705170"/>
            <a:ext cx="3640614" cy="51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3"/>
              </a:lnSpc>
            </a:pPr>
            <a:r>
              <a:rPr lang="en-US" sz="3002">
                <a:solidFill>
                  <a:srgbClr val="FFFFFF"/>
                </a:solidFill>
                <a:latin typeface="Nunito"/>
              </a:rPr>
              <a:t>Welnes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3199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687743"/>
                  </a:lnTo>
                  <a:cubicBezTo>
                    <a:pt x="4816592" y="2699667"/>
                    <a:pt x="4806926" y="2709333"/>
                    <a:pt x="4795002" y="2709333"/>
                  </a:cubicBezTo>
                  <a:lnTo>
                    <a:pt x="21590" y="2709333"/>
                  </a:lnTo>
                  <a:cubicBezTo>
                    <a:pt x="9666" y="2709333"/>
                    <a:pt x="0" y="2699667"/>
                    <a:pt x="0" y="2687743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771558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625770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479583" y="245981"/>
            <a:ext cx="11427803" cy="9795037"/>
          </a:xfrm>
          <a:custGeom>
            <a:avLst/>
            <a:gdLst/>
            <a:ahLst/>
            <a:cxnLst/>
            <a:rect l="l" t="t" r="r" b="b"/>
            <a:pathLst>
              <a:path w="11427803" h="9795037">
                <a:moveTo>
                  <a:pt x="0" y="0"/>
                </a:moveTo>
                <a:lnTo>
                  <a:pt x="11427803" y="0"/>
                </a:lnTo>
                <a:lnTo>
                  <a:pt x="11427803" y="9795038"/>
                </a:lnTo>
                <a:lnTo>
                  <a:pt x="0" y="979503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605" r="-860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Box 9"/>
          <p:cNvSpPr txBox="1"/>
          <p:nvPr/>
        </p:nvSpPr>
        <p:spPr>
          <a:xfrm>
            <a:off x="8526964" y="1766289"/>
            <a:ext cx="9761036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453227"/>
                </a:solidFill>
                <a:latin typeface="Nunito Bold"/>
              </a:rPr>
              <a:t>ORGANIZAČNÁ ŠTRUKTÚRA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26964" y="2501620"/>
            <a:ext cx="933261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5E4E45"/>
                </a:solidFill>
                <a:latin typeface="Nunito Bold"/>
              </a:rPr>
              <a:t>ORGANISATIONAL STRUCTURE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82354">
            <a:off x="16566077" y="9192640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 rot="5382354">
            <a:off x="15413892" y="9190503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10762357" y="383459"/>
            <a:ext cx="7525643" cy="1290483"/>
            <a:chOff x="0" y="0"/>
            <a:chExt cx="1982062" cy="3398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82062" cy="339880"/>
            </a:xfrm>
            <a:custGeom>
              <a:avLst/>
              <a:gdLst/>
              <a:ahLst/>
              <a:cxnLst/>
              <a:rect l="l" t="t" r="r" b="b"/>
              <a:pathLst>
                <a:path w="1982062" h="339880">
                  <a:moveTo>
                    <a:pt x="52466" y="0"/>
                  </a:moveTo>
                  <a:lnTo>
                    <a:pt x="1929597" y="0"/>
                  </a:lnTo>
                  <a:cubicBezTo>
                    <a:pt x="1958573" y="0"/>
                    <a:pt x="1982062" y="23490"/>
                    <a:pt x="1982062" y="52466"/>
                  </a:cubicBezTo>
                  <a:lnTo>
                    <a:pt x="1982062" y="287415"/>
                  </a:lnTo>
                  <a:cubicBezTo>
                    <a:pt x="1982062" y="316391"/>
                    <a:pt x="1958573" y="339880"/>
                    <a:pt x="1929597" y="339880"/>
                  </a:cubicBezTo>
                  <a:lnTo>
                    <a:pt x="52466" y="339880"/>
                  </a:lnTo>
                  <a:cubicBezTo>
                    <a:pt x="38551" y="339880"/>
                    <a:pt x="25206" y="334353"/>
                    <a:pt x="15367" y="324513"/>
                  </a:cubicBezTo>
                  <a:cubicBezTo>
                    <a:pt x="5528" y="314674"/>
                    <a:pt x="0" y="301329"/>
                    <a:pt x="0" y="287415"/>
                  </a:cubicBezTo>
                  <a:lnTo>
                    <a:pt x="0" y="52466"/>
                  </a:lnTo>
                  <a:cubicBezTo>
                    <a:pt x="0" y="23490"/>
                    <a:pt x="23490" y="0"/>
                    <a:pt x="52466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796784" y="652463"/>
            <a:ext cx="7098164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9"/>
              </a:lnSpc>
            </a:pPr>
            <a:r>
              <a:rPr lang="en-US" sz="4999">
                <a:solidFill>
                  <a:srgbClr val="FFFFFF"/>
                </a:solidFill>
                <a:latin typeface="Nunito Bold"/>
              </a:rPr>
              <a:t>CLIENTELE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470099" y="566738"/>
            <a:ext cx="5751186" cy="1290483"/>
            <a:chOff x="0" y="0"/>
            <a:chExt cx="1514716" cy="3398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4716" cy="339880"/>
            </a:xfrm>
            <a:custGeom>
              <a:avLst/>
              <a:gdLst/>
              <a:ahLst/>
              <a:cxnLst/>
              <a:rect l="l" t="t" r="r" b="b"/>
              <a:pathLst>
                <a:path w="1514716" h="339880">
                  <a:moveTo>
                    <a:pt x="68653" y="0"/>
                  </a:moveTo>
                  <a:lnTo>
                    <a:pt x="1446062" y="0"/>
                  </a:lnTo>
                  <a:cubicBezTo>
                    <a:pt x="1464270" y="0"/>
                    <a:pt x="1481733" y="7233"/>
                    <a:pt x="1494608" y="20108"/>
                  </a:cubicBezTo>
                  <a:cubicBezTo>
                    <a:pt x="1507483" y="32983"/>
                    <a:pt x="1514716" y="50445"/>
                    <a:pt x="1514716" y="68653"/>
                  </a:cubicBezTo>
                  <a:lnTo>
                    <a:pt x="1514716" y="271227"/>
                  </a:lnTo>
                  <a:cubicBezTo>
                    <a:pt x="1514716" y="289435"/>
                    <a:pt x="1507483" y="306897"/>
                    <a:pt x="1494608" y="319772"/>
                  </a:cubicBezTo>
                  <a:cubicBezTo>
                    <a:pt x="1481733" y="332647"/>
                    <a:pt x="1464270" y="339880"/>
                    <a:pt x="1446062" y="339880"/>
                  </a:cubicBezTo>
                  <a:lnTo>
                    <a:pt x="68653" y="339880"/>
                  </a:lnTo>
                  <a:cubicBezTo>
                    <a:pt x="50445" y="339880"/>
                    <a:pt x="32983" y="332647"/>
                    <a:pt x="20108" y="319772"/>
                  </a:cubicBezTo>
                  <a:cubicBezTo>
                    <a:pt x="7233" y="306897"/>
                    <a:pt x="0" y="289435"/>
                    <a:pt x="0" y="271227"/>
                  </a:cubicBezTo>
                  <a:lnTo>
                    <a:pt x="0" y="68653"/>
                  </a:lnTo>
                  <a:cubicBezTo>
                    <a:pt x="0" y="50445"/>
                    <a:pt x="7233" y="32983"/>
                    <a:pt x="20108" y="20108"/>
                  </a:cubicBezTo>
                  <a:cubicBezTo>
                    <a:pt x="32983" y="7233"/>
                    <a:pt x="50445" y="0"/>
                    <a:pt x="68653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947777" y="950041"/>
            <a:ext cx="7098164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Nunito Bold"/>
              </a:rPr>
              <a:t>KLIENTELA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57291" y="3410993"/>
            <a:ext cx="9728995" cy="5847307"/>
            <a:chOff x="0" y="-28575"/>
            <a:chExt cx="12971993" cy="7796409"/>
          </a:xfrm>
        </p:grpSpPr>
        <p:sp>
          <p:nvSpPr>
            <p:cNvPr id="13" name="TextBox 13"/>
            <p:cNvSpPr txBox="1"/>
            <p:nvPr/>
          </p:nvSpPr>
          <p:spPr>
            <a:xfrm>
              <a:off x="9986478" y="4935155"/>
              <a:ext cx="2985515" cy="1152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9"/>
                </a:lnSpc>
              </a:pPr>
              <a:r>
                <a:rPr lang="en-US" sz="1613" b="1" dirty="0" err="1">
                  <a:solidFill>
                    <a:srgbClr val="000000"/>
                  </a:solidFill>
                  <a:latin typeface="Open Sans"/>
                </a:rPr>
                <a:t>Zábava</a:t>
              </a:r>
              <a:r>
                <a:rPr lang="en-US" sz="1613" b="1" dirty="0">
                  <a:solidFill>
                    <a:srgbClr val="000000"/>
                  </a:solidFill>
                  <a:latin typeface="Open Sans"/>
                </a:rPr>
                <a:t> - entertainment</a:t>
              </a:r>
            </a:p>
            <a:p>
              <a:pPr algn="ctr">
                <a:lnSpc>
                  <a:spcPts val="2259"/>
                </a:lnSpc>
              </a:pPr>
              <a:r>
                <a:rPr lang="en-US" sz="1613" dirty="0">
                  <a:solidFill>
                    <a:srgbClr val="000000"/>
                  </a:solidFill>
                  <a:latin typeface="Open Sans"/>
                </a:rPr>
                <a:t>58%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679158"/>
              <a:ext cx="2056419" cy="1152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59"/>
                </a:lnSpc>
              </a:pPr>
              <a:r>
                <a:rPr lang="en-US" sz="1613" b="1" dirty="0" err="1">
                  <a:solidFill>
                    <a:srgbClr val="000000"/>
                  </a:solidFill>
                  <a:latin typeface="Open Sans"/>
                </a:rPr>
                <a:t>Práca</a:t>
              </a:r>
              <a:r>
                <a:rPr lang="en-US" sz="1613" b="1" dirty="0">
                  <a:solidFill>
                    <a:srgbClr val="000000"/>
                  </a:solidFill>
                  <a:latin typeface="Open Sans"/>
                </a:rPr>
                <a:t> - business</a:t>
              </a:r>
            </a:p>
            <a:p>
              <a:pPr algn="ctr">
                <a:lnSpc>
                  <a:spcPts val="2259"/>
                </a:lnSpc>
              </a:pPr>
              <a:r>
                <a:rPr lang="en-US" sz="1613" dirty="0">
                  <a:solidFill>
                    <a:srgbClr val="000000"/>
                  </a:solidFill>
                  <a:latin typeface="Open Sans"/>
                </a:rPr>
                <a:t>36%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599420" y="-28575"/>
              <a:ext cx="1749045" cy="75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59"/>
                </a:lnSpc>
              </a:pPr>
              <a:r>
                <a:rPr lang="en-US" sz="1613" b="1" dirty="0" err="1">
                  <a:solidFill>
                    <a:srgbClr val="000000"/>
                  </a:solidFill>
                  <a:latin typeface="Open Sans"/>
                </a:rPr>
                <a:t>Iné</a:t>
              </a:r>
              <a:r>
                <a:rPr lang="en-US" sz="1613" b="1" dirty="0">
                  <a:solidFill>
                    <a:srgbClr val="000000"/>
                  </a:solidFill>
                  <a:latin typeface="Open Sans"/>
                </a:rPr>
                <a:t> - others</a:t>
              </a:r>
            </a:p>
            <a:p>
              <a:pPr algn="ctr">
                <a:lnSpc>
                  <a:spcPts val="2259"/>
                </a:lnSpc>
              </a:pPr>
              <a:r>
                <a:rPr lang="en-US" sz="1613" dirty="0">
                  <a:solidFill>
                    <a:srgbClr val="000000"/>
                  </a:solidFill>
                  <a:latin typeface="Open Sans"/>
                </a:rPr>
                <a:t>6%</a:t>
              </a: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2622315" y="850842"/>
              <a:ext cx="6916992" cy="6916992"/>
              <a:chOff x="0" y="0"/>
              <a:chExt cx="2540000" cy="254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603315" y="0"/>
                <a:ext cx="2043486" cy="2633581"/>
              </a:xfrm>
              <a:custGeom>
                <a:avLst/>
                <a:gdLst/>
                <a:ahLst/>
                <a:cxnLst/>
                <a:rect l="l" t="t" r="r" b="b"/>
                <a:pathLst>
                  <a:path w="2043486" h="2633581">
                    <a:moveTo>
                      <a:pt x="666685" y="0"/>
                    </a:moveTo>
                    <a:lnTo>
                      <a:pt x="666685" y="0"/>
                    </a:lnTo>
                    <a:cubicBezTo>
                      <a:pt x="1205102" y="0"/>
                      <a:pt x="1685005" y="339507"/>
                      <a:pt x="1864246" y="847213"/>
                    </a:cubicBezTo>
                    <a:cubicBezTo>
                      <a:pt x="2043486" y="1354920"/>
                      <a:pt x="1883106" y="1920472"/>
                      <a:pt x="1464028" y="2258506"/>
                    </a:cubicBezTo>
                    <a:cubicBezTo>
                      <a:pt x="1044950" y="2596540"/>
                      <a:pt x="458265" y="2633581"/>
                      <a:pt x="0" y="2350940"/>
                    </a:cubicBezTo>
                    <a:lnTo>
                      <a:pt x="666685" y="1270000"/>
                    </a:lnTo>
                    <a:close/>
                  </a:path>
                </a:pathLst>
              </a:custGeom>
              <a:solidFill>
                <a:srgbClr val="E8BEA5"/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-39267" y="67293"/>
                <a:ext cx="1309267" cy="2315616"/>
              </a:xfrm>
              <a:custGeom>
                <a:avLst/>
                <a:gdLst/>
                <a:ahLst/>
                <a:cxnLst/>
                <a:rect l="l" t="t" r="r" b="b"/>
                <a:pathLst>
                  <a:path w="1309267" h="2315616">
                    <a:moveTo>
                      <a:pt x="697440" y="2315617"/>
                    </a:moveTo>
                    <a:cubicBezTo>
                      <a:pt x="256257" y="2073075"/>
                      <a:pt x="0" y="1592820"/>
                      <a:pt x="44162" y="1091304"/>
                    </a:cubicBezTo>
                    <a:cubicBezTo>
                      <a:pt x="88325" y="589788"/>
                      <a:pt x="424569" y="161708"/>
                      <a:pt x="901349" y="0"/>
                    </a:cubicBezTo>
                    <a:lnTo>
                      <a:pt x="1309267" y="1202707"/>
                    </a:lnTo>
                    <a:close/>
                  </a:path>
                </a:pathLst>
              </a:custGeom>
              <a:solidFill>
                <a:srgbClr val="AF9789"/>
              </a:solidFill>
            </p:spPr>
            <p:txBody>
              <a:bodyPr/>
              <a:lstStyle/>
              <a:p>
                <a:endParaRPr lang="sk-SK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802482" y="0"/>
                <a:ext cx="467518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467518" h="1270000">
                    <a:moveTo>
                      <a:pt x="0" y="89184"/>
                    </a:moveTo>
                    <a:cubicBezTo>
                      <a:pt x="148787" y="30275"/>
                      <a:pt x="307367" y="16"/>
                      <a:pt x="467391" y="0"/>
                    </a:cubicBezTo>
                    <a:lnTo>
                      <a:pt x="467518" y="1270000"/>
                    </a:lnTo>
                    <a:close/>
                  </a:path>
                </a:pathLst>
              </a:custGeom>
              <a:solidFill>
                <a:srgbClr val="DDA07C"/>
              </a:solidFill>
            </p:spPr>
            <p:txBody>
              <a:bodyPr/>
              <a:lstStyle/>
              <a:p>
                <a:endParaRPr lang="sk-SK"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603229" y="1781020"/>
            <a:ext cx="3743682" cy="78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453227"/>
                </a:solidFill>
                <a:latin typeface="Old Standard Bold"/>
              </a:rPr>
              <a:t>Účel ubytovania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7950" y="2410305"/>
            <a:ext cx="6266250" cy="611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5E4E45"/>
                </a:solidFill>
                <a:latin typeface="Old Standard"/>
              </a:rPr>
              <a:t>Purpose of accommodation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2357" y="2273514"/>
            <a:ext cx="3220998" cy="78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453227"/>
                </a:solidFill>
                <a:latin typeface="Old Standard Bold"/>
              </a:rPr>
              <a:t>Spôsob platby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62357" y="2933815"/>
            <a:ext cx="3337560" cy="69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E4E45"/>
                </a:solidFill>
                <a:latin typeface="Old Standard"/>
              </a:rPr>
              <a:t>Payment method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82717" y="4071099"/>
            <a:ext cx="6837283" cy="423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platba v hotovosti</a:t>
            </a:r>
          </a:p>
          <a:p>
            <a:pPr>
              <a:lnSpc>
                <a:spcPts val="3584"/>
              </a:lnSpc>
            </a:pPr>
            <a:r>
              <a:rPr lang="en-US" sz="3200">
                <a:solidFill>
                  <a:srgbClr val="453227"/>
                </a:solidFill>
                <a:latin typeface="Old Standard"/>
              </a:rPr>
              <a:t>payment in cash</a:t>
            </a:r>
          </a:p>
          <a:p>
            <a:pPr>
              <a:lnSpc>
                <a:spcPts val="3584"/>
              </a:lnSpc>
            </a:pPr>
            <a:endParaRPr lang="en-US" sz="32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platba kartou: debetná/kreditná</a:t>
            </a:r>
          </a:p>
          <a:p>
            <a:pPr>
              <a:lnSpc>
                <a:spcPts val="3584"/>
              </a:lnSpc>
            </a:pPr>
            <a:r>
              <a:rPr lang="en-US" sz="3200">
                <a:solidFill>
                  <a:srgbClr val="453227"/>
                </a:solidFill>
                <a:latin typeface="Old Standard"/>
              </a:rPr>
              <a:t>payment by card - debit/credit</a:t>
            </a:r>
          </a:p>
          <a:p>
            <a:pPr>
              <a:lnSpc>
                <a:spcPts val="3807"/>
              </a:lnSpc>
            </a:pPr>
            <a:endParaRPr lang="en-US" sz="3200">
              <a:solidFill>
                <a:srgbClr val="453227"/>
              </a:solidFill>
              <a:latin typeface="Old Standard"/>
            </a:endParaRPr>
          </a:p>
          <a:p>
            <a:pPr marL="734059" lvl="1" indent="-367030">
              <a:lnSpc>
                <a:spcPts val="3807"/>
              </a:lnSpc>
              <a:buFont typeface="Arial"/>
              <a:buChar char="•"/>
            </a:pPr>
            <a:r>
              <a:rPr lang="en-US" sz="3399">
                <a:solidFill>
                  <a:srgbClr val="453227"/>
                </a:solidFill>
                <a:latin typeface="Old Standard Bold"/>
              </a:rPr>
              <a:t>platba bankovým prevodom</a:t>
            </a:r>
          </a:p>
          <a:p>
            <a:pPr>
              <a:lnSpc>
                <a:spcPts val="3584"/>
              </a:lnSpc>
            </a:pPr>
            <a:r>
              <a:rPr lang="en-US" sz="3200">
                <a:solidFill>
                  <a:srgbClr val="453227"/>
                </a:solidFill>
                <a:latin typeface="Old Standard"/>
              </a:rPr>
              <a:t>payment by transfer</a:t>
            </a:r>
          </a:p>
          <a:p>
            <a:pPr>
              <a:lnSpc>
                <a:spcPts val="3584"/>
              </a:lnSpc>
            </a:pPr>
            <a:endParaRPr lang="en-US" sz="3200">
              <a:solidFill>
                <a:srgbClr val="453227"/>
              </a:solidFill>
              <a:latin typeface="Old Standar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170639" y="1276559"/>
            <a:ext cx="16782358" cy="8511775"/>
            <a:chOff x="0" y="0"/>
            <a:chExt cx="4420045" cy="22417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20045" cy="2241784"/>
            </a:xfrm>
            <a:custGeom>
              <a:avLst/>
              <a:gdLst/>
              <a:ahLst/>
              <a:cxnLst/>
              <a:rect l="l" t="t" r="r" b="b"/>
              <a:pathLst>
                <a:path w="4420045" h="2241784">
                  <a:moveTo>
                    <a:pt x="23527" y="0"/>
                  </a:moveTo>
                  <a:lnTo>
                    <a:pt x="4396518" y="0"/>
                  </a:lnTo>
                  <a:cubicBezTo>
                    <a:pt x="4402758" y="0"/>
                    <a:pt x="4408742" y="2479"/>
                    <a:pt x="4413154" y="6891"/>
                  </a:cubicBezTo>
                  <a:cubicBezTo>
                    <a:pt x="4417566" y="11303"/>
                    <a:pt x="4420045" y="17287"/>
                    <a:pt x="4420045" y="23527"/>
                  </a:cubicBezTo>
                  <a:lnTo>
                    <a:pt x="4420045" y="2218257"/>
                  </a:lnTo>
                  <a:cubicBezTo>
                    <a:pt x="4420045" y="2224497"/>
                    <a:pt x="4417566" y="2230481"/>
                    <a:pt x="4413154" y="2234893"/>
                  </a:cubicBezTo>
                  <a:cubicBezTo>
                    <a:pt x="4408742" y="2239306"/>
                    <a:pt x="4402758" y="2241784"/>
                    <a:pt x="4396518" y="2241784"/>
                  </a:cubicBezTo>
                  <a:lnTo>
                    <a:pt x="23527" y="2241784"/>
                  </a:lnTo>
                  <a:cubicBezTo>
                    <a:pt x="17287" y="2241784"/>
                    <a:pt x="11303" y="2239306"/>
                    <a:pt x="6891" y="2234893"/>
                  </a:cubicBezTo>
                  <a:cubicBezTo>
                    <a:pt x="2479" y="2230481"/>
                    <a:pt x="0" y="2224497"/>
                    <a:pt x="0" y="2218257"/>
                  </a:cubicBezTo>
                  <a:lnTo>
                    <a:pt x="0" y="23527"/>
                  </a:lnTo>
                  <a:cubicBezTo>
                    <a:pt x="0" y="17287"/>
                    <a:pt x="2479" y="11303"/>
                    <a:pt x="6891" y="6891"/>
                  </a:cubicBezTo>
                  <a:cubicBezTo>
                    <a:pt x="11303" y="2479"/>
                    <a:pt x="17287" y="0"/>
                    <a:pt x="23527" y="0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373066">
            <a:off x="16614879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69" y="0"/>
                </a:lnTo>
                <a:lnTo>
                  <a:pt x="620269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 rot="5373066">
            <a:off x="15469090" y="9052274"/>
            <a:ext cx="620269" cy="1140964"/>
          </a:xfrm>
          <a:custGeom>
            <a:avLst/>
            <a:gdLst/>
            <a:ahLst/>
            <a:cxnLst/>
            <a:rect l="l" t="t" r="r" b="b"/>
            <a:pathLst>
              <a:path w="620269" h="1140964">
                <a:moveTo>
                  <a:pt x="0" y="0"/>
                </a:moveTo>
                <a:lnTo>
                  <a:pt x="620270" y="0"/>
                </a:lnTo>
                <a:lnTo>
                  <a:pt x="620270" y="1140964"/>
                </a:lnTo>
                <a:lnTo>
                  <a:pt x="0" y="114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546980" y="846978"/>
            <a:ext cx="5035308" cy="1089249"/>
            <a:chOff x="0" y="0"/>
            <a:chExt cx="1326172" cy="2868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6172" cy="286880"/>
            </a:xfrm>
            <a:custGeom>
              <a:avLst/>
              <a:gdLst/>
              <a:ahLst/>
              <a:cxnLst/>
              <a:rect l="l" t="t" r="r" b="b"/>
              <a:pathLst>
                <a:path w="1326172" h="286880">
                  <a:moveTo>
                    <a:pt x="78414" y="0"/>
                  </a:moveTo>
                  <a:lnTo>
                    <a:pt x="1247758" y="0"/>
                  </a:lnTo>
                  <a:cubicBezTo>
                    <a:pt x="1291065" y="0"/>
                    <a:pt x="1326172" y="35107"/>
                    <a:pt x="1326172" y="78414"/>
                  </a:cubicBezTo>
                  <a:lnTo>
                    <a:pt x="1326172" y="208466"/>
                  </a:lnTo>
                  <a:cubicBezTo>
                    <a:pt x="1326172" y="229263"/>
                    <a:pt x="1317910" y="249208"/>
                    <a:pt x="1303205" y="263913"/>
                  </a:cubicBezTo>
                  <a:cubicBezTo>
                    <a:pt x="1288499" y="278619"/>
                    <a:pt x="1268554" y="286880"/>
                    <a:pt x="1247758" y="286880"/>
                  </a:cubicBezTo>
                  <a:lnTo>
                    <a:pt x="78414" y="286880"/>
                  </a:lnTo>
                  <a:cubicBezTo>
                    <a:pt x="57617" y="286880"/>
                    <a:pt x="37672" y="278619"/>
                    <a:pt x="22967" y="263913"/>
                  </a:cubicBezTo>
                  <a:cubicBezTo>
                    <a:pt x="8261" y="249208"/>
                    <a:pt x="0" y="229263"/>
                    <a:pt x="0" y="208466"/>
                  </a:cubicBezTo>
                  <a:lnTo>
                    <a:pt x="0" y="78414"/>
                  </a:lnTo>
                  <a:cubicBezTo>
                    <a:pt x="0" y="57617"/>
                    <a:pt x="8261" y="37672"/>
                    <a:pt x="22967" y="22967"/>
                  </a:cubicBezTo>
                  <a:cubicBezTo>
                    <a:pt x="37672" y="8261"/>
                    <a:pt x="57617" y="0"/>
                    <a:pt x="78414" y="0"/>
                  </a:cubicBezTo>
                  <a:close/>
                </a:path>
              </a:pathLst>
            </a:custGeom>
            <a:solidFill>
              <a:srgbClr val="5E4E45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62987" y="933450"/>
            <a:ext cx="9377369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Nunito Bold"/>
              </a:rPr>
              <a:t>SEZÓNY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753489" y="1070007"/>
            <a:ext cx="5260595" cy="1213420"/>
            <a:chOff x="0" y="0"/>
            <a:chExt cx="1385506" cy="3195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5506" cy="319584"/>
            </a:xfrm>
            <a:custGeom>
              <a:avLst/>
              <a:gdLst/>
              <a:ahLst/>
              <a:cxnLst/>
              <a:rect l="l" t="t" r="r" b="b"/>
              <a:pathLst>
                <a:path w="1385506" h="319584">
                  <a:moveTo>
                    <a:pt x="75056" y="0"/>
                  </a:moveTo>
                  <a:lnTo>
                    <a:pt x="1310451" y="0"/>
                  </a:lnTo>
                  <a:cubicBezTo>
                    <a:pt x="1351903" y="0"/>
                    <a:pt x="1385506" y="33604"/>
                    <a:pt x="1385506" y="75056"/>
                  </a:cubicBezTo>
                  <a:lnTo>
                    <a:pt x="1385506" y="244528"/>
                  </a:lnTo>
                  <a:cubicBezTo>
                    <a:pt x="1385506" y="264434"/>
                    <a:pt x="1377599" y="283525"/>
                    <a:pt x="1363523" y="297601"/>
                  </a:cubicBezTo>
                  <a:cubicBezTo>
                    <a:pt x="1349447" y="311676"/>
                    <a:pt x="1330357" y="319584"/>
                    <a:pt x="1310451" y="319584"/>
                  </a:cubicBezTo>
                  <a:lnTo>
                    <a:pt x="75056" y="319584"/>
                  </a:lnTo>
                  <a:cubicBezTo>
                    <a:pt x="33604" y="319584"/>
                    <a:pt x="0" y="285980"/>
                    <a:pt x="0" y="244528"/>
                  </a:cubicBezTo>
                  <a:lnTo>
                    <a:pt x="0" y="75056"/>
                  </a:lnTo>
                  <a:cubicBezTo>
                    <a:pt x="0" y="33604"/>
                    <a:pt x="33604" y="0"/>
                    <a:pt x="75056" y="0"/>
                  </a:cubicBezTo>
                  <a:close/>
                </a:path>
              </a:pathLst>
            </a:custGeom>
            <a:solidFill>
              <a:srgbClr val="AF9789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29247" y="2003077"/>
            <a:ext cx="1467479" cy="1467479"/>
          </a:xfrm>
          <a:custGeom>
            <a:avLst/>
            <a:gdLst/>
            <a:ahLst/>
            <a:cxnLst/>
            <a:rect l="l" t="t" r="r" b="b"/>
            <a:pathLst>
              <a:path w="1467479" h="1467479">
                <a:moveTo>
                  <a:pt x="0" y="0"/>
                </a:moveTo>
                <a:lnTo>
                  <a:pt x="1467479" y="0"/>
                </a:lnTo>
                <a:lnTo>
                  <a:pt x="1467479" y="1467480"/>
                </a:lnTo>
                <a:lnTo>
                  <a:pt x="0" y="14674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>
            <a:off x="15058873" y="1819629"/>
            <a:ext cx="1145788" cy="1588628"/>
          </a:xfrm>
          <a:custGeom>
            <a:avLst/>
            <a:gdLst/>
            <a:ahLst/>
            <a:cxnLst/>
            <a:rect l="l" t="t" r="r" b="b"/>
            <a:pathLst>
              <a:path w="1145788" h="1588628">
                <a:moveTo>
                  <a:pt x="0" y="0"/>
                </a:moveTo>
                <a:lnTo>
                  <a:pt x="1145789" y="0"/>
                </a:lnTo>
                <a:lnTo>
                  <a:pt x="1145789" y="1588628"/>
                </a:lnTo>
                <a:lnTo>
                  <a:pt x="0" y="158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17" name="Group 17"/>
          <p:cNvGrpSpPr/>
          <p:nvPr/>
        </p:nvGrpSpPr>
        <p:grpSpPr>
          <a:xfrm>
            <a:off x="801804" y="3585102"/>
            <a:ext cx="4590871" cy="1151820"/>
            <a:chOff x="0" y="0"/>
            <a:chExt cx="1209118" cy="3033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9118" cy="303360"/>
            </a:xfrm>
            <a:custGeom>
              <a:avLst/>
              <a:gdLst/>
              <a:ahLst/>
              <a:cxnLst/>
              <a:rect l="l" t="t" r="r" b="b"/>
              <a:pathLst>
                <a:path w="1209118" h="303360">
                  <a:moveTo>
                    <a:pt x="0" y="0"/>
                  </a:moveTo>
                  <a:lnTo>
                    <a:pt x="1209118" y="0"/>
                  </a:lnTo>
                  <a:lnTo>
                    <a:pt x="1209118" y="303360"/>
                  </a:lnTo>
                  <a:lnTo>
                    <a:pt x="0" y="303360"/>
                  </a:lnTo>
                  <a:close/>
                </a:path>
              </a:pathLst>
            </a:custGeom>
            <a:solidFill>
              <a:srgbClr val="DDA07C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56293" y="3585102"/>
            <a:ext cx="7268720" cy="1151820"/>
            <a:chOff x="0" y="0"/>
            <a:chExt cx="1914395" cy="3033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4395" cy="303360"/>
            </a:xfrm>
            <a:custGeom>
              <a:avLst/>
              <a:gdLst/>
              <a:ahLst/>
              <a:cxnLst/>
              <a:rect l="l" t="t" r="r" b="b"/>
              <a:pathLst>
                <a:path w="1914395" h="303360">
                  <a:moveTo>
                    <a:pt x="0" y="0"/>
                  </a:moveTo>
                  <a:lnTo>
                    <a:pt x="1914395" y="0"/>
                  </a:lnTo>
                  <a:lnTo>
                    <a:pt x="1914395" y="303360"/>
                  </a:lnTo>
                  <a:lnTo>
                    <a:pt x="0" y="303360"/>
                  </a:lnTo>
                  <a:close/>
                </a:path>
              </a:pathLst>
            </a:custGeom>
            <a:solidFill>
              <a:srgbClr val="C4D4EC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732411" y="6137097"/>
            <a:ext cx="2068709" cy="584410"/>
          </a:xfrm>
          <a:custGeom>
            <a:avLst/>
            <a:gdLst/>
            <a:ahLst/>
            <a:cxnLst/>
            <a:rect l="l" t="t" r="r" b="b"/>
            <a:pathLst>
              <a:path w="2068709" h="584410">
                <a:moveTo>
                  <a:pt x="0" y="0"/>
                </a:moveTo>
                <a:lnTo>
                  <a:pt x="2068708" y="0"/>
                </a:lnTo>
                <a:lnTo>
                  <a:pt x="2068708" y="584410"/>
                </a:lnTo>
                <a:lnTo>
                  <a:pt x="0" y="58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24" name="TextBox 24"/>
          <p:cNvSpPr txBox="1"/>
          <p:nvPr/>
        </p:nvSpPr>
        <p:spPr>
          <a:xfrm>
            <a:off x="5828962" y="1315402"/>
            <a:ext cx="9377369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Nunito Bold"/>
              </a:rPr>
              <a:t>SEASONS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43425" y="2142139"/>
            <a:ext cx="3981175" cy="697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 err="1">
                <a:solidFill>
                  <a:srgbClr val="453227"/>
                </a:solidFill>
                <a:latin typeface="Old Standard Bold"/>
              </a:rPr>
              <a:t>Letná</a:t>
            </a:r>
            <a:r>
              <a:rPr lang="en-US" sz="4100" dirty="0">
                <a:solidFill>
                  <a:srgbClr val="453227"/>
                </a:solidFill>
                <a:latin typeface="Old Standard Bold"/>
              </a:rPr>
              <a:t> </a:t>
            </a:r>
            <a:r>
              <a:rPr lang="en-US" sz="4100" dirty="0" err="1">
                <a:solidFill>
                  <a:srgbClr val="453227"/>
                </a:solidFill>
                <a:latin typeface="Old Standard Bold"/>
              </a:rPr>
              <a:t>sezóna</a:t>
            </a:r>
            <a:endParaRPr lang="en-US" sz="4100" dirty="0">
              <a:solidFill>
                <a:srgbClr val="453227"/>
              </a:solidFill>
              <a:latin typeface="Old Standard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884853" y="2742346"/>
            <a:ext cx="4837797" cy="611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5E4E45"/>
                </a:solidFill>
                <a:latin typeface="Old Standard"/>
              </a:rPr>
              <a:t>Summer season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70862" y="2142139"/>
            <a:ext cx="3135511" cy="78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453227"/>
                </a:solidFill>
                <a:latin typeface="Old Standard Bold"/>
              </a:rPr>
              <a:t>Zimná sezóna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70862" y="2771423"/>
            <a:ext cx="2853928" cy="699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E4E45"/>
                </a:solidFill>
                <a:latin typeface="Old Standard"/>
              </a:rPr>
              <a:t>Winter season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0441" y="3557009"/>
            <a:ext cx="5368386" cy="548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 err="1">
                <a:solidFill>
                  <a:srgbClr val="453227"/>
                </a:solidFill>
                <a:latin typeface="Old Standard Bold"/>
              </a:rPr>
              <a:t>máj</a:t>
            </a:r>
            <a:r>
              <a:rPr lang="en-US" sz="3200" dirty="0">
                <a:solidFill>
                  <a:srgbClr val="453227"/>
                </a:solidFill>
                <a:latin typeface="Old Standard Bold"/>
              </a:rPr>
              <a:t> - </a:t>
            </a:r>
            <a:r>
              <a:rPr lang="en-US" sz="3200" dirty="0" err="1">
                <a:solidFill>
                  <a:srgbClr val="453227"/>
                </a:solidFill>
                <a:latin typeface="Old Standard Bold"/>
              </a:rPr>
              <a:t>jún</a:t>
            </a:r>
            <a:r>
              <a:rPr lang="en-US" sz="3200" dirty="0">
                <a:solidFill>
                  <a:srgbClr val="453227"/>
                </a:solidFill>
                <a:latin typeface="Old Standard Bold"/>
              </a:rPr>
              <a:t> - </a:t>
            </a:r>
            <a:r>
              <a:rPr lang="en-US" sz="3200" dirty="0" err="1">
                <a:solidFill>
                  <a:srgbClr val="453227"/>
                </a:solidFill>
                <a:latin typeface="Old Standard Bold"/>
              </a:rPr>
              <a:t>júl</a:t>
            </a:r>
            <a:r>
              <a:rPr lang="en-US" sz="3200" dirty="0">
                <a:solidFill>
                  <a:srgbClr val="453227"/>
                </a:solidFill>
                <a:latin typeface="Old Standard Bold"/>
              </a:rPr>
              <a:t> - august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89873" y="4046712"/>
            <a:ext cx="4291727" cy="476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453227"/>
                </a:solidFill>
                <a:latin typeface="Old Standard"/>
              </a:rPr>
              <a:t>may - </a:t>
            </a:r>
            <a:r>
              <a:rPr lang="en-US" sz="2800" dirty="0" err="1">
                <a:solidFill>
                  <a:srgbClr val="453227"/>
                </a:solidFill>
                <a:latin typeface="Old Standard"/>
              </a:rPr>
              <a:t>june</a:t>
            </a:r>
            <a:r>
              <a:rPr lang="en-US" sz="2800" dirty="0">
                <a:solidFill>
                  <a:srgbClr val="453227"/>
                </a:solidFill>
                <a:latin typeface="Old Standard"/>
              </a:rPr>
              <a:t> - </a:t>
            </a:r>
            <a:r>
              <a:rPr lang="en-US" sz="2800" dirty="0" err="1">
                <a:solidFill>
                  <a:srgbClr val="453227"/>
                </a:solidFill>
                <a:latin typeface="Old Standard"/>
              </a:rPr>
              <a:t>july</a:t>
            </a:r>
            <a:r>
              <a:rPr lang="en-US" sz="2800" dirty="0">
                <a:solidFill>
                  <a:srgbClr val="453227"/>
                </a:solidFill>
                <a:latin typeface="Old Standard"/>
              </a:rPr>
              <a:t> - august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32411" y="3546968"/>
            <a:ext cx="7116485" cy="61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október - november - december - január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732411" y="4065762"/>
            <a:ext cx="6236375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october - november - december - january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89873" y="4877873"/>
            <a:ext cx="3538776" cy="4776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Veľká Británia,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Great Britain,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Východná Ázia</a:t>
            </a:r>
            <a:r>
              <a:rPr lang="en-US" sz="3200">
                <a:solidFill>
                  <a:srgbClr val="453227"/>
                </a:solidFill>
                <a:latin typeface="Old Standard"/>
              </a:rPr>
              <a:t>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East Asia,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Indonézia,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Indonesia,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Kórea,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Korea,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Japonsko,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Japan,</a:t>
            </a:r>
          </a:p>
          <a:p>
            <a:pPr>
              <a:lnSpc>
                <a:spcPts val="4480"/>
              </a:lnSpc>
            </a:pPr>
            <a:endParaRPr lang="en-US" sz="2800">
              <a:solidFill>
                <a:srgbClr val="453227"/>
              </a:solidFill>
              <a:latin typeface="Old Standar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226770" y="4898847"/>
            <a:ext cx="4622125" cy="349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Portugalsko,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Portugal,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Bosna a Hercegovina,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Bosnia and Herzegovina,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Švédsko,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Sweden,</a:t>
            </a:r>
          </a:p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Írsko,</a:t>
            </a:r>
          </a:p>
          <a:p>
            <a:pPr>
              <a:lnSpc>
                <a:spcPts val="3584"/>
              </a:lnSpc>
            </a:pPr>
            <a:r>
              <a:rPr lang="en-US" sz="3200">
                <a:solidFill>
                  <a:srgbClr val="453227"/>
                </a:solidFill>
                <a:latin typeface="Old Standard"/>
              </a:rPr>
              <a:t>Ireland,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623915" y="5592759"/>
            <a:ext cx="2858453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3584"/>
              </a:lnSpc>
              <a:buFont typeface="Arial"/>
              <a:buChar char="•"/>
            </a:pPr>
            <a:r>
              <a:rPr lang="en-US" sz="3200">
                <a:solidFill>
                  <a:srgbClr val="453227"/>
                </a:solidFill>
                <a:latin typeface="Old Standard Bold"/>
              </a:rPr>
              <a:t>Chorvátsko,</a:t>
            </a:r>
          </a:p>
          <a:p>
            <a:pPr>
              <a:lnSpc>
                <a:spcPts val="3136"/>
              </a:lnSpc>
            </a:pPr>
            <a:r>
              <a:rPr lang="en-US" sz="2800">
                <a:solidFill>
                  <a:srgbClr val="453227"/>
                </a:solidFill>
                <a:latin typeface="Old Standard"/>
              </a:rPr>
              <a:t>Croatia</a:t>
            </a:r>
          </a:p>
        </p:txBody>
      </p:sp>
      <p:sp>
        <p:nvSpPr>
          <p:cNvPr id="36" name="Freeform 36"/>
          <p:cNvSpPr/>
          <p:nvPr/>
        </p:nvSpPr>
        <p:spPr>
          <a:xfrm rot="-10800000">
            <a:off x="4555206" y="5289372"/>
            <a:ext cx="2068709" cy="584410"/>
          </a:xfrm>
          <a:custGeom>
            <a:avLst/>
            <a:gdLst/>
            <a:ahLst/>
            <a:cxnLst/>
            <a:rect l="l" t="t" r="r" b="b"/>
            <a:pathLst>
              <a:path w="2068709" h="584410">
                <a:moveTo>
                  <a:pt x="0" y="0"/>
                </a:moveTo>
                <a:lnTo>
                  <a:pt x="2068709" y="0"/>
                </a:lnTo>
                <a:lnTo>
                  <a:pt x="2068709" y="584410"/>
                </a:lnTo>
                <a:lnTo>
                  <a:pt x="0" y="58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709</Words>
  <Application>Microsoft Office PowerPoint</Application>
  <PresentationFormat>Vlastná</PresentationFormat>
  <Paragraphs>223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8" baseType="lpstr">
      <vt:lpstr>Nunito Bold</vt:lpstr>
      <vt:lpstr>Old Standard</vt:lpstr>
      <vt:lpstr>Nunito</vt:lpstr>
      <vt:lpstr>Arial</vt:lpstr>
      <vt:lpstr>Open Sans</vt:lpstr>
      <vt:lpstr>Calibri</vt:lpstr>
      <vt:lpstr>Old Standard Bold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Defense</dc:title>
  <dc:creator>Veronika Červenáková</dc:creator>
  <cp:lastModifiedBy>skola</cp:lastModifiedBy>
  <cp:revision>3</cp:revision>
  <dcterms:created xsi:type="dcterms:W3CDTF">2006-08-16T00:00:00Z</dcterms:created>
  <dcterms:modified xsi:type="dcterms:W3CDTF">2024-11-04T13:55:28Z</dcterms:modified>
  <dc:identifier>DAFwTWkRs60</dc:identifier>
</cp:coreProperties>
</file>